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7" r:id="rId5"/>
    <p:sldId id="268" r:id="rId6"/>
    <p:sldId id="259" r:id="rId7"/>
    <p:sldId id="260" r:id="rId8"/>
    <p:sldId id="261" r:id="rId9"/>
    <p:sldId id="262" r:id="rId10"/>
    <p:sldId id="263" r:id="rId11"/>
    <p:sldId id="264"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056A6BA-B5C8-422A-8BA0-1877F7D49EDE}" type="datetimeFigureOut">
              <a:rPr lang="en-US" smtClean="0"/>
              <a:pPr/>
              <a:t>1/6/2012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BEDC927-5702-4733-9687-542D17AEC3BE}"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56A6BA-B5C8-422A-8BA0-1877F7D49EDE}" type="datetimeFigureOut">
              <a:rPr lang="en-US" smtClean="0"/>
              <a:pPr/>
              <a:t>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DC927-5702-4733-9687-542D17AEC3B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BEDC927-5702-4733-9687-542D17AEC3BE}"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56A6BA-B5C8-422A-8BA0-1877F7D49EDE}" type="datetimeFigureOut">
              <a:rPr lang="en-US" smtClean="0"/>
              <a:pPr/>
              <a:t>1/6/2012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056A6BA-B5C8-422A-8BA0-1877F7D49EDE}" type="datetimeFigureOut">
              <a:rPr lang="en-US" smtClean="0"/>
              <a:pPr/>
              <a:t>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BEDC927-5702-4733-9687-542D17AEC3BE}"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056A6BA-B5C8-422A-8BA0-1877F7D49EDE}" type="datetimeFigureOut">
              <a:rPr lang="en-US" smtClean="0"/>
              <a:pPr/>
              <a:t>1/6/2012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BEDC927-5702-4733-9687-542D17AEC3BE}"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056A6BA-B5C8-422A-8BA0-1877F7D49EDE}" type="datetimeFigureOut">
              <a:rPr lang="en-US" smtClean="0"/>
              <a:pPr/>
              <a:t>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EDC927-5702-4733-9687-542D17AEC3BE}"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056A6BA-B5C8-422A-8BA0-1877F7D49EDE}" type="datetimeFigureOut">
              <a:rPr lang="en-US" smtClean="0"/>
              <a:pPr/>
              <a:t>1/6/2012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BEDC927-5702-4733-9687-542D17AEC3BE}"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56A6BA-B5C8-422A-8BA0-1877F7D49EDE}" type="datetimeFigureOut">
              <a:rPr lang="en-US" smtClean="0"/>
              <a:pPr/>
              <a:t>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BEDC927-5702-4733-9687-542D17AEC3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056A6BA-B5C8-422A-8BA0-1877F7D49EDE}" type="datetimeFigureOut">
              <a:rPr lang="en-US" smtClean="0"/>
              <a:pPr/>
              <a:t>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BEDC927-5702-4733-9687-542D17AEC3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BEDC927-5702-4733-9687-542D17AEC3BE}"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056A6BA-B5C8-422A-8BA0-1877F7D49EDE}" type="datetimeFigureOut">
              <a:rPr lang="en-US" smtClean="0"/>
              <a:pPr/>
              <a:t>1/6/2012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BEDC927-5702-4733-9687-542D17AEC3BE}"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056A6BA-B5C8-422A-8BA0-1877F7D49EDE}" type="datetimeFigureOut">
              <a:rPr lang="en-US" smtClean="0"/>
              <a:pPr/>
              <a:t>1/6/2012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056A6BA-B5C8-422A-8BA0-1877F7D49EDE}" type="datetimeFigureOut">
              <a:rPr lang="en-US" smtClean="0"/>
              <a:pPr/>
              <a:t>1/6/2012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BEDC927-5702-4733-9687-542D17AEC3BE}"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lawrencehallofscience.org/java/tower/tower.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Thinking and language</a:t>
            </a:r>
            <a:endParaRPr lang="en-US" dirty="0"/>
          </a:p>
        </p:txBody>
      </p:sp>
      <p:sp>
        <p:nvSpPr>
          <p:cNvPr id="2" name="Title 1"/>
          <p:cNvSpPr>
            <a:spLocks noGrp="1"/>
          </p:cNvSpPr>
          <p:nvPr>
            <p:ph type="ctrTitle"/>
          </p:nvPr>
        </p:nvSpPr>
        <p:spPr/>
        <p:txBody>
          <a:bodyPr/>
          <a:lstStyle/>
          <a:p>
            <a:r>
              <a:rPr lang="en-US" dirty="0" smtClean="0"/>
              <a:t>Chapter 10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Language</a:t>
            </a:r>
            <a:endParaRPr lang="en-US" dirty="0"/>
          </a:p>
        </p:txBody>
      </p:sp>
      <p:sp>
        <p:nvSpPr>
          <p:cNvPr id="3" name="Content Placeholder 2"/>
          <p:cNvSpPr>
            <a:spLocks noGrp="1"/>
          </p:cNvSpPr>
          <p:nvPr>
            <p:ph sz="quarter" idx="1"/>
          </p:nvPr>
        </p:nvSpPr>
        <p:spPr>
          <a:xfrm>
            <a:off x="301752" y="1527048"/>
            <a:ext cx="8503920" cy="3654552"/>
          </a:xfrm>
        </p:spPr>
        <p:txBody>
          <a:bodyPr/>
          <a:lstStyle/>
          <a:p>
            <a:r>
              <a:rPr lang="en-US" dirty="0" smtClean="0"/>
              <a:t>Language development</a:t>
            </a:r>
          </a:p>
          <a:p>
            <a:endParaRPr lang="en-US" dirty="0" smtClean="0"/>
          </a:p>
          <a:p>
            <a:pPr lvl="1"/>
            <a:r>
              <a:rPr lang="en-US" dirty="0" smtClean="0"/>
              <a:t>Acquiring language (Simple to complex)</a:t>
            </a:r>
          </a:p>
          <a:p>
            <a:pPr lvl="2"/>
            <a:r>
              <a:rPr lang="en-US" u="sng" dirty="0" smtClean="0"/>
              <a:t>Babbling</a:t>
            </a:r>
            <a:r>
              <a:rPr lang="en-US" dirty="0" smtClean="0"/>
              <a:t> – Infant’s spontaneous production of speech sounds (3-4 months old)</a:t>
            </a:r>
          </a:p>
          <a:p>
            <a:pPr lvl="2"/>
            <a:r>
              <a:rPr lang="en-US" u="sng" dirty="0" smtClean="0"/>
              <a:t>One word </a:t>
            </a:r>
            <a:r>
              <a:rPr lang="en-US" dirty="0" smtClean="0"/>
              <a:t>– Child speaks mostly in single words (1-2 years)</a:t>
            </a:r>
          </a:p>
          <a:p>
            <a:pPr lvl="2"/>
            <a:r>
              <a:rPr lang="en-US" u="sng" dirty="0" smtClean="0"/>
              <a:t>Telegraphic speech </a:t>
            </a:r>
            <a:r>
              <a:rPr lang="en-US" dirty="0" smtClean="0"/>
              <a:t>– Meaningful two words sentences, usually one noun and one verb and usually in the correct order (2 years)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Language</a:t>
            </a:r>
            <a:endParaRPr lang="en-US" dirty="0"/>
          </a:p>
        </p:txBody>
      </p:sp>
      <p:sp>
        <p:nvSpPr>
          <p:cNvPr id="3" name="Content Placeholder 2"/>
          <p:cNvSpPr>
            <a:spLocks noGrp="1"/>
          </p:cNvSpPr>
          <p:nvPr>
            <p:ph sz="quarter" idx="1"/>
          </p:nvPr>
        </p:nvSpPr>
        <p:spPr/>
        <p:txBody>
          <a:bodyPr/>
          <a:lstStyle/>
          <a:p>
            <a:r>
              <a:rPr lang="en-US" dirty="0" smtClean="0"/>
              <a:t>Explaining language development</a:t>
            </a:r>
          </a:p>
          <a:p>
            <a:pPr lvl="1"/>
            <a:r>
              <a:rPr lang="en-US" u="sng" dirty="0" smtClean="0"/>
              <a:t>Behavioral perspective </a:t>
            </a:r>
            <a:r>
              <a:rPr lang="en-US" dirty="0" smtClean="0"/>
              <a:t>– Language is developed by imitating sounds we hear to create words.</a:t>
            </a:r>
          </a:p>
          <a:p>
            <a:pPr lvl="1"/>
            <a:r>
              <a:rPr lang="en-US" u="sng" dirty="0" err="1" smtClean="0"/>
              <a:t>Nativist</a:t>
            </a:r>
            <a:r>
              <a:rPr lang="en-US" u="sng" dirty="0" smtClean="0"/>
              <a:t> perspective </a:t>
            </a:r>
            <a:r>
              <a:rPr lang="en-US" dirty="0" smtClean="0"/>
              <a:t>– Idea that the human brain has </a:t>
            </a:r>
            <a:r>
              <a:rPr lang="en-US" dirty="0" smtClean="0"/>
              <a:t>an </a:t>
            </a:r>
            <a:r>
              <a:rPr lang="en-US" dirty="0" smtClean="0"/>
              <a:t>innate capacity for acquiring language possibly during a critical period of time after birth.</a:t>
            </a:r>
          </a:p>
          <a:p>
            <a:pPr lvl="1"/>
            <a:r>
              <a:rPr lang="en-US" u="sng" dirty="0" smtClean="0"/>
              <a:t>Social-</a:t>
            </a:r>
            <a:r>
              <a:rPr lang="en-US" u="sng" dirty="0" err="1" smtClean="0"/>
              <a:t>interactivist</a:t>
            </a:r>
            <a:r>
              <a:rPr lang="en-US" u="sng" dirty="0" smtClean="0"/>
              <a:t> perspective </a:t>
            </a:r>
            <a:r>
              <a:rPr lang="en-US" dirty="0" smtClean="0"/>
              <a:t>– Babies are biologically equipped for learning language which may be activated or constrained by experience.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Animal Thinking and Language</a:t>
            </a:r>
            <a:endParaRPr lang="en-US" dirty="0"/>
          </a:p>
        </p:txBody>
      </p:sp>
      <p:sp>
        <p:nvSpPr>
          <p:cNvPr id="3" name="Content Placeholder 2"/>
          <p:cNvSpPr>
            <a:spLocks noGrp="1"/>
          </p:cNvSpPr>
          <p:nvPr>
            <p:ph sz="quarter" idx="1"/>
          </p:nvPr>
        </p:nvSpPr>
        <p:spPr/>
        <p:txBody>
          <a:bodyPr>
            <a:normAutofit lnSpcReduction="10000"/>
          </a:bodyPr>
          <a:lstStyle/>
          <a:p>
            <a:r>
              <a:rPr lang="en-US" smtClean="0"/>
              <a:t>Do </a:t>
            </a:r>
            <a:r>
              <a:rPr lang="en-US" smtClean="0"/>
              <a:t>animals </a:t>
            </a:r>
            <a:r>
              <a:rPr lang="en-US" dirty="0" smtClean="0"/>
              <a:t>think?</a:t>
            </a:r>
          </a:p>
          <a:p>
            <a:pPr lvl="1"/>
            <a:r>
              <a:rPr lang="en-US" dirty="0" smtClean="0"/>
              <a:t>Monkeys show signs of counting</a:t>
            </a:r>
          </a:p>
          <a:p>
            <a:pPr lvl="1"/>
            <a:r>
              <a:rPr lang="en-US" dirty="0" smtClean="0"/>
              <a:t>Chimps show signs of problem solving</a:t>
            </a:r>
          </a:p>
          <a:p>
            <a:r>
              <a:rPr lang="en-US" dirty="0" smtClean="0"/>
              <a:t>Do animals exhibit language?</a:t>
            </a:r>
          </a:p>
          <a:p>
            <a:pPr lvl="1"/>
            <a:r>
              <a:rPr lang="en-US" dirty="0" smtClean="0"/>
              <a:t>Animals DO communicate</a:t>
            </a:r>
          </a:p>
          <a:p>
            <a:pPr lvl="1"/>
            <a:r>
              <a:rPr lang="en-US" dirty="0" smtClean="0"/>
              <a:t>Honeybees use dance (not language) to communicate</a:t>
            </a:r>
          </a:p>
          <a:p>
            <a:r>
              <a:rPr lang="en-US" dirty="0" smtClean="0"/>
              <a:t>Case of the apes</a:t>
            </a:r>
          </a:p>
          <a:p>
            <a:pPr lvl="1"/>
            <a:r>
              <a:rPr lang="en-US" dirty="0" smtClean="0"/>
              <a:t>Washoe – was taught to use sign language</a:t>
            </a:r>
          </a:p>
          <a:p>
            <a:pPr lvl="1"/>
            <a:r>
              <a:rPr lang="en-US" dirty="0" smtClean="0"/>
              <a:t>Communication entails gestures</a:t>
            </a:r>
          </a:p>
          <a:p>
            <a:pPr lvl="1"/>
            <a:r>
              <a:rPr lang="en-US" dirty="0" smtClean="0"/>
              <a:t>Lana – chimp that “talks” by pushing buttons a computer translates to English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to="" calcmode="lin" valueType="num">
                                      <p:cBhvr>
                                        <p:cTn id="42" dur="1" fill="hold"/>
                                        <p:tgtEl>
                                          <p:spTgt spid="3">
                                            <p:txEl>
                                              <p:pRg st="7" end="7"/>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to="" calcmode="lin" valueType="num">
                                      <p:cBhvr>
                                        <p:cTn id="47" dur="1" fill="hold"/>
                                        <p:tgtEl>
                                          <p:spTgt spid="3">
                                            <p:txEl>
                                              <p:pRg st="8" end="8"/>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to="" calcmode="lin" valueType="num">
                                      <p:cBhvr>
                                        <p:cTn id="52" dur="1" fill="hold"/>
                                        <p:tgtEl>
                                          <p:spTgt spid="3">
                                            <p:txEl>
                                              <p:pRg st="9" end="9"/>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Animals Thinking and Language</a:t>
            </a:r>
            <a:endParaRPr lang="en-US" dirty="0"/>
          </a:p>
        </p:txBody>
      </p:sp>
      <p:sp>
        <p:nvSpPr>
          <p:cNvPr id="3" name="Content Placeholder 2"/>
          <p:cNvSpPr>
            <a:spLocks noGrp="1"/>
          </p:cNvSpPr>
          <p:nvPr>
            <p:ph sz="quarter" idx="1"/>
          </p:nvPr>
        </p:nvSpPr>
        <p:spPr/>
        <p:txBody>
          <a:bodyPr/>
          <a:lstStyle/>
          <a:p>
            <a:r>
              <a:rPr lang="en-US" dirty="0" smtClean="0"/>
              <a:t>Can apes really talk?</a:t>
            </a:r>
          </a:p>
          <a:p>
            <a:pPr lvl="1"/>
            <a:r>
              <a:rPr lang="en-US" dirty="0" smtClean="0"/>
              <a:t>Apes have the capacity to communicate through a meaningful sequence of symbols.</a:t>
            </a:r>
          </a:p>
          <a:p>
            <a:pPr lvl="1"/>
            <a:r>
              <a:rPr lang="en-US" dirty="0" smtClean="0"/>
              <a:t>Critical time for learning language is early in life.</a:t>
            </a:r>
          </a:p>
          <a:p>
            <a:pPr lvl="1"/>
            <a:r>
              <a:rPr lang="en-US" dirty="0" err="1" smtClean="0"/>
              <a:t>Loulis</a:t>
            </a:r>
            <a:r>
              <a:rPr lang="en-US" dirty="0" smtClean="0"/>
              <a:t> – “Adopted” baby of Washoe uses signs to communicate with other apes after observing </a:t>
            </a:r>
            <a:r>
              <a:rPr lang="en-US" smtClean="0"/>
              <a:t>their language</a:t>
            </a:r>
            <a:r>
              <a:rPr lang="en-US"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Thinking</a:t>
            </a:r>
            <a:endParaRPr lang="en-US" dirty="0"/>
          </a:p>
        </p:txBody>
      </p:sp>
      <p:sp>
        <p:nvSpPr>
          <p:cNvPr id="3" name="Content Placeholder 2"/>
          <p:cNvSpPr>
            <a:spLocks noGrp="1"/>
          </p:cNvSpPr>
          <p:nvPr>
            <p:ph sz="quarter" idx="1"/>
          </p:nvPr>
        </p:nvSpPr>
        <p:spPr/>
        <p:txBody>
          <a:bodyPr/>
          <a:lstStyle/>
          <a:p>
            <a:r>
              <a:rPr lang="en-US" u="sng" dirty="0" smtClean="0"/>
              <a:t>Cognition</a:t>
            </a:r>
            <a:r>
              <a:rPr lang="en-US" dirty="0" smtClean="0"/>
              <a:t> – All mental </a:t>
            </a:r>
            <a:r>
              <a:rPr lang="en-US" smtClean="0"/>
              <a:t>activities associated </a:t>
            </a:r>
            <a:r>
              <a:rPr lang="en-US" dirty="0" smtClean="0"/>
              <a:t>with thinking, knowing and remembering.</a:t>
            </a:r>
          </a:p>
          <a:p>
            <a:r>
              <a:rPr lang="en-US" u="sng" dirty="0" smtClean="0"/>
              <a:t>Concepts</a:t>
            </a:r>
            <a:r>
              <a:rPr lang="en-US" dirty="0" smtClean="0"/>
              <a:t> – Mental grouping of similar objects, events and people.</a:t>
            </a:r>
          </a:p>
          <a:p>
            <a:r>
              <a:rPr lang="en-US" u="sng" dirty="0" smtClean="0"/>
              <a:t>Prototype</a:t>
            </a:r>
            <a:r>
              <a:rPr lang="en-US" dirty="0" smtClean="0"/>
              <a:t> – Mental image or best example that incorporates all the features we associate with a category.  (If it doesn’t match our prototype, we have a hard time classifying it.)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Thinking</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Solving Problems</a:t>
            </a:r>
          </a:p>
          <a:p>
            <a:pPr lvl="1"/>
            <a:r>
              <a:rPr lang="en-US" dirty="0" smtClean="0">
                <a:hlinkClick r:id="rId2"/>
              </a:rPr>
              <a:t>Tower of Hanoi Problem</a:t>
            </a:r>
            <a:endParaRPr lang="en-US" dirty="0" smtClean="0"/>
          </a:p>
          <a:p>
            <a:pPr lvl="1"/>
            <a:r>
              <a:rPr lang="en-US" dirty="0" smtClean="0"/>
              <a:t>(Play the dice game “Petals Around a Rose”)</a:t>
            </a:r>
          </a:p>
          <a:p>
            <a:pPr lvl="2"/>
            <a:r>
              <a:rPr lang="en-US" dirty="0" smtClean="0"/>
              <a:t>What is the rule?</a:t>
            </a:r>
          </a:p>
          <a:p>
            <a:pPr lvl="2"/>
            <a:r>
              <a:rPr lang="en-US" dirty="0" smtClean="0"/>
              <a:t>How did you solve the problem?</a:t>
            </a:r>
          </a:p>
          <a:p>
            <a:pPr lvl="1"/>
            <a:r>
              <a:rPr lang="en-US" dirty="0" smtClean="0"/>
              <a:t>Trial and error</a:t>
            </a:r>
          </a:p>
          <a:p>
            <a:pPr lvl="1"/>
            <a:r>
              <a:rPr lang="en-US" u="sng" dirty="0" smtClean="0"/>
              <a:t>Algorithm</a:t>
            </a:r>
            <a:r>
              <a:rPr lang="en-US" dirty="0" smtClean="0"/>
              <a:t> – Step-by-step procedure that guarantees a solution to certain types of problems.</a:t>
            </a:r>
          </a:p>
          <a:p>
            <a:pPr lvl="1"/>
            <a:r>
              <a:rPr lang="en-US" u="sng" dirty="0" smtClean="0"/>
              <a:t>Heuristic</a:t>
            </a:r>
            <a:r>
              <a:rPr lang="en-US" dirty="0" smtClean="0"/>
              <a:t> – Mental shortcut to quickly simplify and solve a problem; the correct solution isn’t guaranteed.</a:t>
            </a:r>
          </a:p>
          <a:p>
            <a:pPr lvl="1"/>
            <a:r>
              <a:rPr lang="en-US" u="sng" dirty="0" smtClean="0"/>
              <a:t>Insight</a:t>
            </a:r>
            <a:r>
              <a:rPr lang="en-US" dirty="0" smtClean="0"/>
              <a:t> – Sudden appearance (often creative) or awareness of a solution to a problem.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to="" calcmode="lin" valueType="num">
                                      <p:cBhvr>
                                        <p:cTn id="42" dur="1" fill="hold"/>
                                        <p:tgtEl>
                                          <p:spTgt spid="3">
                                            <p:txEl>
                                              <p:pRg st="7" end="7"/>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to="" calcmode="lin" valueType="num">
                                      <p:cBhvr>
                                        <p:cTn id="47" dur="1" fill="hold"/>
                                        <p:tgtEl>
                                          <p:spTgt spid="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Thinking</a:t>
            </a:r>
            <a:endParaRPr lang="en-US" dirty="0"/>
          </a:p>
        </p:txBody>
      </p:sp>
      <p:sp>
        <p:nvSpPr>
          <p:cNvPr id="3" name="Content Placeholder 2"/>
          <p:cNvSpPr>
            <a:spLocks noGrp="1"/>
          </p:cNvSpPr>
          <p:nvPr>
            <p:ph sz="quarter" idx="1"/>
          </p:nvPr>
        </p:nvSpPr>
        <p:spPr/>
        <p:txBody>
          <a:bodyPr/>
          <a:lstStyle/>
          <a:p>
            <a:r>
              <a:rPr lang="en-US" dirty="0" smtClean="0"/>
              <a:t>The maker doesn’t want it, the buyer doesn’t use it, and the user doesn’t see it.  What is it?</a:t>
            </a:r>
          </a:p>
          <a:p>
            <a:r>
              <a:rPr lang="en-US" dirty="0" smtClean="0"/>
              <a:t>What number is next in this series: 10, 4, 3, 11, 15…?  A. 14  B. 1  C. 17  D. 12</a:t>
            </a:r>
          </a:p>
          <a:p>
            <a:r>
              <a:rPr lang="en-US" dirty="0" smtClean="0"/>
              <a:t>Six glasses are in a row.  The first three are filled with water, and the last three are empty.  By moving only one glass, can you arrange them so that the full and the empty glasses alternate?</a:t>
            </a:r>
          </a:p>
          <a:p>
            <a:r>
              <a:rPr lang="en-US" dirty="0" smtClean="0"/>
              <a:t>What is so unusual about the following sentence?  “Jackdaws love my big sphinx of quartz.”</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Thinking</a:t>
            </a:r>
            <a:endParaRPr lang="en-US" dirty="0"/>
          </a:p>
        </p:txBody>
      </p:sp>
      <p:sp>
        <p:nvSpPr>
          <p:cNvPr id="3" name="Content Placeholder 2"/>
          <p:cNvSpPr>
            <a:spLocks noGrp="1"/>
          </p:cNvSpPr>
          <p:nvPr>
            <p:ph sz="quarter" idx="1"/>
          </p:nvPr>
        </p:nvSpPr>
        <p:spPr>
          <a:xfrm>
            <a:off x="301752" y="1527048"/>
            <a:ext cx="8503920" cy="4797552"/>
          </a:xfrm>
        </p:spPr>
        <p:txBody>
          <a:bodyPr>
            <a:normAutofit fontScale="92500" lnSpcReduction="20000"/>
          </a:bodyPr>
          <a:lstStyle/>
          <a:p>
            <a:r>
              <a:rPr lang="en-US" dirty="0" smtClean="0"/>
              <a:t>How can you physically stand behind your father while he is standing behind you?</a:t>
            </a:r>
          </a:p>
          <a:p>
            <a:r>
              <a:rPr lang="en-US" dirty="0" smtClean="0"/>
              <a:t>Can you translate the following into a sentence?  100204180</a:t>
            </a:r>
          </a:p>
          <a:p>
            <a:r>
              <a:rPr lang="en-US" dirty="0" smtClean="0"/>
              <a:t>What occurs once in every minute, twice in every moment, yet never in a thousand years?</a:t>
            </a:r>
          </a:p>
          <a:p>
            <a:r>
              <a:rPr lang="en-US" dirty="0" smtClean="0"/>
              <a:t>A man left home one morning.  He turned right and ran straight ahead.  Then he turned left.  After awhile, he turned left again, running faster than ever.  Then he turned left once more and decided to go home.  In the distance he could see two masked men waiting for him.  Who were they?</a:t>
            </a:r>
          </a:p>
          <a:p>
            <a:r>
              <a:rPr lang="en-US" dirty="0" smtClean="0"/>
              <a:t>Can you translate the following?         YYURYYUBICURYY4ME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Thinking</a:t>
            </a:r>
            <a:endParaRPr lang="en-US" dirty="0"/>
          </a:p>
        </p:txBody>
      </p:sp>
      <p:sp>
        <p:nvSpPr>
          <p:cNvPr id="3" name="Content Placeholder 2"/>
          <p:cNvSpPr>
            <a:spLocks noGrp="1"/>
          </p:cNvSpPr>
          <p:nvPr>
            <p:ph sz="quarter" idx="1"/>
          </p:nvPr>
        </p:nvSpPr>
        <p:spPr/>
        <p:txBody>
          <a:bodyPr/>
          <a:lstStyle/>
          <a:p>
            <a:r>
              <a:rPr lang="en-US" dirty="0" smtClean="0"/>
              <a:t>Solving Problems</a:t>
            </a:r>
          </a:p>
          <a:p>
            <a:pPr lvl="1"/>
            <a:r>
              <a:rPr lang="en-US" dirty="0" smtClean="0"/>
              <a:t>Obstacles to problem solving</a:t>
            </a:r>
          </a:p>
          <a:p>
            <a:pPr lvl="2"/>
            <a:r>
              <a:rPr lang="en-US" u="sng" dirty="0" smtClean="0"/>
              <a:t>Confirmation bias</a:t>
            </a:r>
            <a:r>
              <a:rPr lang="en-US" dirty="0" smtClean="0"/>
              <a:t> – Tendency to search for information that confirms our beliefs.</a:t>
            </a:r>
          </a:p>
          <a:p>
            <a:pPr lvl="2"/>
            <a:r>
              <a:rPr lang="en-US" u="sng" dirty="0" smtClean="0"/>
              <a:t>Fixation</a:t>
            </a:r>
            <a:r>
              <a:rPr lang="en-US" dirty="0" smtClean="0"/>
              <a:t> – The inability to see a problem from a fresh perspective.</a:t>
            </a:r>
          </a:p>
          <a:p>
            <a:pPr lvl="2"/>
            <a:r>
              <a:rPr lang="en-US" u="sng" dirty="0" smtClean="0"/>
              <a:t>Mental set </a:t>
            </a:r>
            <a:r>
              <a:rPr lang="en-US" dirty="0" smtClean="0"/>
              <a:t>– Barrier that occurs when we apply only methods that have worked in the past rather than new strategies.</a:t>
            </a:r>
          </a:p>
          <a:p>
            <a:pPr lvl="2"/>
            <a:r>
              <a:rPr lang="en-US" u="sng" dirty="0" smtClean="0"/>
              <a:t>Functional fixedness </a:t>
            </a:r>
            <a:r>
              <a:rPr lang="en-US" dirty="0" smtClean="0"/>
              <a:t>– When we are not able to recognize novel uses for an object.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Thinking</a:t>
            </a:r>
            <a:endParaRPr lang="en-US" dirty="0"/>
          </a:p>
        </p:txBody>
      </p:sp>
      <p:sp>
        <p:nvSpPr>
          <p:cNvPr id="3" name="Content Placeholder 2"/>
          <p:cNvSpPr>
            <a:spLocks noGrp="1"/>
          </p:cNvSpPr>
          <p:nvPr>
            <p:ph sz="quarter" idx="1"/>
          </p:nvPr>
        </p:nvSpPr>
        <p:spPr/>
        <p:txBody>
          <a:bodyPr>
            <a:normAutofit/>
          </a:bodyPr>
          <a:lstStyle/>
          <a:p>
            <a:r>
              <a:rPr lang="en-US" dirty="0" smtClean="0"/>
              <a:t>Making decisions and forming judgments</a:t>
            </a:r>
          </a:p>
          <a:p>
            <a:pPr lvl="1"/>
            <a:r>
              <a:rPr lang="en-US" u="sng" dirty="0" smtClean="0"/>
              <a:t>Representative heuristic </a:t>
            </a:r>
            <a:r>
              <a:rPr lang="en-US" dirty="0" smtClean="0"/>
              <a:t>– Tendency to judge the likelihood of things according to how they relate to a prototype. (This is a form of stereotyping.  We judge people according to the likelihood that they fit our representation of groups to which we feel they should belong.)</a:t>
            </a:r>
          </a:p>
          <a:p>
            <a:pPr lvl="1"/>
            <a:r>
              <a:rPr lang="en-US" u="sng" dirty="0" smtClean="0"/>
              <a:t>Availability heuristic </a:t>
            </a:r>
            <a:r>
              <a:rPr lang="en-US" dirty="0" smtClean="0"/>
              <a:t>– Tendency to estimate the probability of certain events in terms of how readily they come to mind.</a:t>
            </a:r>
          </a:p>
          <a:p>
            <a:pPr lvl="1"/>
            <a:r>
              <a:rPr lang="en-US" u="sng" dirty="0" smtClean="0"/>
              <a:t>Overconfidence bias </a:t>
            </a:r>
            <a:r>
              <a:rPr lang="en-US" dirty="0" smtClean="0"/>
              <a:t>– Tendency to overestimate the accuracy of our knowledge and judgments.</a:t>
            </a:r>
          </a:p>
          <a:p>
            <a:pPr lvl="1"/>
            <a:r>
              <a:rPr lang="en-US" u="sng" dirty="0" smtClean="0"/>
              <a:t>Framing</a:t>
            </a:r>
            <a:r>
              <a:rPr lang="en-US" dirty="0" smtClean="0"/>
              <a:t> – The way an issue is stated. (Can significantly affect decisions and </a:t>
            </a:r>
            <a:r>
              <a:rPr lang="en-US" smtClean="0"/>
              <a:t>judgments.)</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Thinking </a:t>
            </a:r>
            <a:endParaRPr lang="en-US" dirty="0"/>
          </a:p>
        </p:txBody>
      </p:sp>
      <p:sp>
        <p:nvSpPr>
          <p:cNvPr id="3" name="Content Placeholder 2"/>
          <p:cNvSpPr>
            <a:spLocks noGrp="1"/>
          </p:cNvSpPr>
          <p:nvPr>
            <p:ph sz="quarter" idx="1"/>
          </p:nvPr>
        </p:nvSpPr>
        <p:spPr/>
        <p:txBody>
          <a:bodyPr/>
          <a:lstStyle/>
          <a:p>
            <a:endParaRPr lang="en-US" dirty="0" smtClean="0"/>
          </a:p>
          <a:p>
            <a:r>
              <a:rPr lang="en-US" u="sng" dirty="0" smtClean="0"/>
              <a:t>Belief bias </a:t>
            </a:r>
            <a:r>
              <a:rPr lang="en-US" dirty="0" smtClean="0"/>
              <a:t>– Tendency for our beliefs to distort logical reasoning, making illogical conclusions seem valid or logical conclusions invalid.</a:t>
            </a:r>
          </a:p>
          <a:p>
            <a:endParaRPr lang="en-US" dirty="0" smtClean="0"/>
          </a:p>
          <a:p>
            <a:r>
              <a:rPr lang="en-US" u="sng" dirty="0" smtClean="0"/>
              <a:t>Belief perseverance </a:t>
            </a:r>
            <a:r>
              <a:rPr lang="en-US" dirty="0" smtClean="0"/>
              <a:t>– Tendency to hold onto a belief after the basis for the belief is discredited.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to="" calcmode="lin" valueType="num">
                                      <p:cBhvr>
                                        <p:cTn id="1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Language</a:t>
            </a:r>
            <a:endParaRPr lang="en-US" dirty="0"/>
          </a:p>
        </p:txBody>
      </p:sp>
      <p:sp>
        <p:nvSpPr>
          <p:cNvPr id="3" name="Content Placeholder 2"/>
          <p:cNvSpPr>
            <a:spLocks noGrp="1"/>
          </p:cNvSpPr>
          <p:nvPr>
            <p:ph sz="quarter" idx="1"/>
          </p:nvPr>
        </p:nvSpPr>
        <p:spPr>
          <a:xfrm>
            <a:off x="301752" y="1527048"/>
            <a:ext cx="8503920" cy="4797552"/>
          </a:xfrm>
        </p:spPr>
        <p:txBody>
          <a:bodyPr>
            <a:normAutofit/>
          </a:bodyPr>
          <a:lstStyle/>
          <a:p>
            <a:r>
              <a:rPr lang="en-US" u="sng" dirty="0" smtClean="0"/>
              <a:t>Language</a:t>
            </a:r>
            <a:r>
              <a:rPr lang="en-US" dirty="0" smtClean="0"/>
              <a:t> – Our spoken, written or gestured words and the ways we combine them as we think and communicate.</a:t>
            </a:r>
          </a:p>
          <a:p>
            <a:r>
              <a:rPr lang="en-US" dirty="0" smtClean="0"/>
              <a:t>Language structure</a:t>
            </a:r>
          </a:p>
          <a:p>
            <a:pPr lvl="1"/>
            <a:r>
              <a:rPr lang="en-US" u="sng" dirty="0" smtClean="0"/>
              <a:t>Phonemes</a:t>
            </a:r>
            <a:r>
              <a:rPr lang="en-US" dirty="0" smtClean="0"/>
              <a:t> – Set of basic sounds (Ex: Bat has 3 – b, a, t)</a:t>
            </a:r>
          </a:p>
          <a:p>
            <a:pPr lvl="1"/>
            <a:r>
              <a:rPr lang="en-US" u="sng" dirty="0" smtClean="0"/>
              <a:t>Morpheme</a:t>
            </a:r>
            <a:r>
              <a:rPr lang="en-US" dirty="0" smtClean="0"/>
              <a:t> – Smallest unit of language that carries meaning (Ex: undesirables has 4 – un, desire, able, s)</a:t>
            </a:r>
          </a:p>
          <a:p>
            <a:pPr lvl="1"/>
            <a:r>
              <a:rPr lang="en-US" u="sng" dirty="0" smtClean="0"/>
              <a:t>Grammar</a:t>
            </a:r>
            <a:r>
              <a:rPr lang="en-US" dirty="0" smtClean="0"/>
              <a:t> – System of rules that enables us to communicate with and understand others.</a:t>
            </a:r>
          </a:p>
          <a:p>
            <a:pPr lvl="2"/>
            <a:r>
              <a:rPr lang="en-US" u="sng" dirty="0" smtClean="0"/>
              <a:t>Syntax</a:t>
            </a:r>
            <a:r>
              <a:rPr lang="en-US" dirty="0" smtClean="0"/>
              <a:t> – Rules that we use to order words into a sentence.</a:t>
            </a:r>
          </a:p>
          <a:p>
            <a:pPr lvl="2"/>
            <a:r>
              <a:rPr lang="en-US" u="sng" dirty="0" smtClean="0"/>
              <a:t>Semantics</a:t>
            </a:r>
            <a:r>
              <a:rPr lang="en-US" dirty="0" smtClean="0"/>
              <a:t> – Set of rules we use to derive meaning from morphemes, words and sentences.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128</TotalTime>
  <Words>971</Words>
  <Application>Microsoft Office PowerPoint</Application>
  <PresentationFormat>On-screen Show (4:3)</PresentationFormat>
  <Paragraphs>81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Chapter 10</vt:lpstr>
      <vt:lpstr>I. Thinking</vt:lpstr>
      <vt:lpstr>I. Thinking</vt:lpstr>
      <vt:lpstr>I. Thinking</vt:lpstr>
      <vt:lpstr>I. Thinking</vt:lpstr>
      <vt:lpstr>I. Thinking</vt:lpstr>
      <vt:lpstr>I. Thinking</vt:lpstr>
      <vt:lpstr>I. Thinking </vt:lpstr>
      <vt:lpstr>II. Language</vt:lpstr>
      <vt:lpstr>II. Language</vt:lpstr>
      <vt:lpstr>II. Language</vt:lpstr>
      <vt:lpstr>III. Animal Thinking and Language</vt:lpstr>
      <vt:lpstr>III. Animals Thinking and Language</vt:lpstr>
    </vt:vector>
  </TitlesOfParts>
  <Company>Kirtland Community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dc:title>
  <dc:creator>Phil Collins</dc:creator>
  <cp:lastModifiedBy>Tina Collins</cp:lastModifiedBy>
  <cp:revision>13</cp:revision>
  <dcterms:created xsi:type="dcterms:W3CDTF">2012-01-02T21:47:58Z</dcterms:created>
  <dcterms:modified xsi:type="dcterms:W3CDTF">2012-01-06T18:45:47Z</dcterms:modified>
</cp:coreProperties>
</file>