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31A8130-06B9-40DD-BB49-95B5F1AB9096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3FDA0E9-4A38-430E-966C-16830B9D2C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8130-06B9-40DD-BB49-95B5F1AB9096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DA0E9-4A38-430E-966C-16830B9D2C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8130-06B9-40DD-BB49-95B5F1AB9096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DA0E9-4A38-430E-966C-16830B9D2C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31A8130-06B9-40DD-BB49-95B5F1AB9096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FDA0E9-4A38-430E-966C-16830B9D2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31A8130-06B9-40DD-BB49-95B5F1AB9096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3FDA0E9-4A38-430E-966C-16830B9D2C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8130-06B9-40DD-BB49-95B5F1AB9096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DA0E9-4A38-430E-966C-16830B9D2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8130-06B9-40DD-BB49-95B5F1AB9096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DA0E9-4A38-430E-966C-16830B9D2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1A8130-06B9-40DD-BB49-95B5F1AB9096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FDA0E9-4A38-430E-966C-16830B9D2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8130-06B9-40DD-BB49-95B5F1AB9096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DA0E9-4A38-430E-966C-16830B9D2C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31A8130-06B9-40DD-BB49-95B5F1AB9096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FDA0E9-4A38-430E-966C-16830B9D2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1A8130-06B9-40DD-BB49-95B5F1AB9096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FDA0E9-4A38-430E-966C-16830B9D2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31A8130-06B9-40DD-BB49-95B5F1AB9096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3FDA0E9-4A38-430E-966C-16830B9D2C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9UukcdU258A&amp;feature=relate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VhYN7NTIKU&amp;feature=related" TargetMode="External"/><Relationship Id="rId2" Type="http://schemas.openxmlformats.org/officeDocument/2006/relationships/hyperlink" Target="http://www.youtube.com/watch?v=1aplTvEQ6ew&amp;feature=related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MLzP1VCAN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hanacademy.org/video/anatomy-of-a-neuron?playlist=Biology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7A4Qxx7j63Y&amp;feature=relate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K3VUQTRIBg&amp;feature=related" TargetMode="External"/><Relationship Id="rId2" Type="http://schemas.openxmlformats.org/officeDocument/2006/relationships/hyperlink" Target="http://www.youtube.com/watch?v=vGxho71tScM&amp;feature=relate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Neuroscience and Behavior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The Nervous System</a:t>
            </a:r>
            <a:endParaRPr lang="en-US" dirty="0"/>
          </a:p>
        </p:txBody>
      </p:sp>
      <p:pic>
        <p:nvPicPr>
          <p:cNvPr id="4" name="Content Placeholder 3" descr="sympathetic and parasympathetic systems mod 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371600"/>
            <a:ext cx="5187086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The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Central Nervous System </a:t>
            </a:r>
            <a:r>
              <a:rPr lang="en-US" dirty="0" smtClean="0"/>
              <a:t>– The brain and spinal cord.</a:t>
            </a:r>
          </a:p>
          <a:p>
            <a:pPr lvl="1"/>
            <a:r>
              <a:rPr lang="en-US" u="sng" dirty="0" smtClean="0"/>
              <a:t>Reflexes</a:t>
            </a:r>
            <a:r>
              <a:rPr lang="en-US" dirty="0" smtClean="0"/>
              <a:t> – A simple automatic response to a sensory stimulus, such as the knee-jerk response.</a:t>
            </a:r>
          </a:p>
          <a:p>
            <a:pPr lvl="1"/>
            <a:r>
              <a:rPr lang="en-US" dirty="0" smtClean="0"/>
              <a:t>Paralysis – Brain does not receive neural messages from neurons below the point of the severed spinal cord, resulting in loss of sensation.</a:t>
            </a:r>
          </a:p>
          <a:p>
            <a:pPr lvl="1"/>
            <a:endParaRPr lang="en-US" dirty="0" smtClean="0"/>
          </a:p>
          <a:p>
            <a:r>
              <a:rPr lang="en-US" u="sng" dirty="0" smtClean="0"/>
              <a:t>Neural Networks </a:t>
            </a:r>
            <a:r>
              <a:rPr lang="en-US" dirty="0" smtClean="0"/>
              <a:t>– Interconnected neural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Tools of Discovery</a:t>
            </a:r>
          </a:p>
          <a:p>
            <a:pPr lvl="1"/>
            <a:r>
              <a:rPr lang="en-US" dirty="0" smtClean="0"/>
              <a:t>Lesion – Naturally or experimentally caused destruction of brain tissue.</a:t>
            </a:r>
          </a:p>
          <a:p>
            <a:pPr lvl="1"/>
            <a:r>
              <a:rPr lang="en-US" dirty="0" smtClean="0"/>
              <a:t>Clinical observation</a:t>
            </a:r>
          </a:p>
          <a:p>
            <a:pPr lvl="1"/>
            <a:r>
              <a:rPr lang="en-US" dirty="0" smtClean="0"/>
              <a:t>Manipulating the brain (ex. Magnetically stimulating the brain.)</a:t>
            </a:r>
          </a:p>
          <a:p>
            <a:pPr lvl="1"/>
            <a:r>
              <a:rPr lang="en-US" dirty="0" smtClean="0"/>
              <a:t>Recording the brain’s electrical activity (ex. EEG)</a:t>
            </a:r>
          </a:p>
          <a:p>
            <a:pPr lvl="1"/>
            <a:r>
              <a:rPr lang="en-US" dirty="0" smtClean="0"/>
              <a:t>Neuroimaging techniques</a:t>
            </a:r>
          </a:p>
          <a:p>
            <a:pPr lvl="2"/>
            <a:r>
              <a:rPr lang="en-US" dirty="0" smtClean="0"/>
              <a:t>CT Scan (Computed Tomography</a:t>
            </a:r>
          </a:p>
          <a:p>
            <a:pPr lvl="2"/>
            <a:r>
              <a:rPr lang="en-US" dirty="0" smtClean="0"/>
              <a:t>PET Scan (Positron Emission Tomography)</a:t>
            </a:r>
          </a:p>
          <a:p>
            <a:pPr lvl="2"/>
            <a:r>
              <a:rPr lang="en-US" dirty="0" smtClean="0"/>
              <a:t>MRI (Magnetic Resonance Imaging)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The </a:t>
            </a:r>
            <a:r>
              <a:rPr lang="en-US" dirty="0" smtClean="0"/>
              <a:t>Brain (</a:t>
            </a:r>
            <a:r>
              <a:rPr lang="en-US" dirty="0" smtClean="0">
                <a:hlinkClick r:id="rId2"/>
              </a:rPr>
              <a:t>video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Brain Structures</a:t>
            </a:r>
          </a:p>
          <a:p>
            <a:pPr lvl="1"/>
            <a:r>
              <a:rPr lang="en-US" u="sng" dirty="0" smtClean="0"/>
              <a:t>Brainstem</a:t>
            </a:r>
            <a:r>
              <a:rPr lang="en-US" dirty="0" smtClean="0"/>
              <a:t> – Central core of the brain, beginning where the spinal cord swells as it enters the skull.  Responsible for automatic survival functions. (Medulla and Reticular Formation)</a:t>
            </a:r>
          </a:p>
          <a:p>
            <a:pPr lvl="1"/>
            <a:r>
              <a:rPr lang="en-US" u="sng" dirty="0" smtClean="0"/>
              <a:t>Thalamus</a:t>
            </a:r>
            <a:r>
              <a:rPr lang="en-US" dirty="0" smtClean="0"/>
              <a:t> – Brain’s sensory switchboard that directs messages to the sensory receiving areas of the cortex and transmits replies to the cerebellum and medulla.</a:t>
            </a:r>
          </a:p>
          <a:p>
            <a:pPr lvl="1"/>
            <a:r>
              <a:rPr lang="en-US" u="sng" dirty="0" smtClean="0"/>
              <a:t>Cerebellum</a:t>
            </a:r>
            <a:r>
              <a:rPr lang="en-US" dirty="0" smtClean="0"/>
              <a:t> – Helps coordinate voluntary movement and balance.</a:t>
            </a:r>
          </a:p>
          <a:p>
            <a:pPr lvl="1"/>
            <a:r>
              <a:rPr lang="en-US" dirty="0" smtClean="0"/>
              <a:t>Limbic System</a:t>
            </a:r>
          </a:p>
          <a:p>
            <a:pPr lvl="2"/>
            <a:r>
              <a:rPr lang="en-US" u="sng" dirty="0" err="1" smtClean="0"/>
              <a:t>Amygdala</a:t>
            </a:r>
            <a:r>
              <a:rPr lang="en-US" dirty="0" smtClean="0"/>
              <a:t> – Almond shaped neural clusters linked to emotion.</a:t>
            </a:r>
          </a:p>
          <a:p>
            <a:pPr lvl="2"/>
            <a:r>
              <a:rPr lang="en-US" u="sng" dirty="0" smtClean="0"/>
              <a:t>Hypothalamus</a:t>
            </a:r>
            <a:r>
              <a:rPr lang="en-US" dirty="0" smtClean="0"/>
              <a:t> – Directs maintenance activities (eating, drinking, body temperature), governs the endocrine system and is linked to emotion.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Brain Structures</a:t>
            </a:r>
          </a:p>
          <a:p>
            <a:pPr lvl="1"/>
            <a:r>
              <a:rPr lang="en-US" u="sng" dirty="0" smtClean="0"/>
              <a:t>Cerebral Cortex </a:t>
            </a:r>
            <a:r>
              <a:rPr lang="en-US" dirty="0" smtClean="0"/>
              <a:t>– Ultimate control and information processing center (like bark on a tree).</a:t>
            </a:r>
          </a:p>
          <a:p>
            <a:pPr lvl="2"/>
            <a:r>
              <a:rPr lang="en-US" u="sng" dirty="0" err="1" smtClean="0"/>
              <a:t>Glial</a:t>
            </a:r>
            <a:r>
              <a:rPr lang="en-US" u="sng" dirty="0" smtClean="0"/>
              <a:t> cells </a:t>
            </a:r>
            <a:r>
              <a:rPr lang="en-US" dirty="0" smtClean="0"/>
              <a:t>– Cells in the nervous system that nourish and protect neurons.</a:t>
            </a:r>
          </a:p>
          <a:p>
            <a:pPr lvl="2"/>
            <a:r>
              <a:rPr lang="en-US" u="sng" dirty="0" smtClean="0"/>
              <a:t>Frontal lobes </a:t>
            </a:r>
            <a:r>
              <a:rPr lang="en-US" dirty="0" smtClean="0"/>
              <a:t>– Involved in speaking and movement and making plans and judgment.</a:t>
            </a:r>
          </a:p>
          <a:p>
            <a:pPr lvl="2"/>
            <a:r>
              <a:rPr lang="en-US" u="sng" dirty="0" smtClean="0"/>
              <a:t>Parietal lobes </a:t>
            </a:r>
            <a:r>
              <a:rPr lang="en-US" dirty="0" smtClean="0"/>
              <a:t>– Includes the sensory cortex.</a:t>
            </a:r>
          </a:p>
          <a:p>
            <a:pPr lvl="2"/>
            <a:r>
              <a:rPr lang="en-US" u="sng" dirty="0" smtClean="0"/>
              <a:t>Occipital lobes </a:t>
            </a:r>
            <a:r>
              <a:rPr lang="en-US" dirty="0" smtClean="0"/>
              <a:t>– Includes visual areas which receive information from the opposite visual field.</a:t>
            </a:r>
          </a:p>
          <a:p>
            <a:pPr lvl="2"/>
            <a:r>
              <a:rPr lang="en-US" u="sng" dirty="0" smtClean="0"/>
              <a:t>Temporal lobes </a:t>
            </a:r>
            <a:r>
              <a:rPr lang="en-US" dirty="0" smtClean="0"/>
              <a:t>– Includes auditory areas, receive information from the opposite 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Brain Structures</a:t>
            </a:r>
          </a:p>
          <a:p>
            <a:pPr lvl="1"/>
            <a:r>
              <a:rPr lang="en-US" dirty="0" smtClean="0"/>
              <a:t>Functions of the cortex</a:t>
            </a:r>
          </a:p>
          <a:p>
            <a:pPr lvl="2"/>
            <a:r>
              <a:rPr lang="en-US" u="sng" dirty="0" smtClean="0"/>
              <a:t>Motor cortex </a:t>
            </a:r>
            <a:r>
              <a:rPr lang="en-US" dirty="0" smtClean="0"/>
              <a:t>– An area at the rear of the front lobes that controls voluntary movements.</a:t>
            </a:r>
          </a:p>
          <a:p>
            <a:pPr lvl="2"/>
            <a:r>
              <a:rPr lang="en-US" u="sng" dirty="0" smtClean="0"/>
              <a:t>Sensory cortex </a:t>
            </a:r>
            <a:r>
              <a:rPr lang="en-US" dirty="0" smtClean="0"/>
              <a:t>– An area at the front of the parietal lobes that registers and processes body sensations.</a:t>
            </a:r>
          </a:p>
          <a:p>
            <a:pPr lvl="2"/>
            <a:r>
              <a:rPr lang="en-US" u="sng" dirty="0" smtClean="0"/>
              <a:t>Association areas </a:t>
            </a:r>
            <a:r>
              <a:rPr lang="en-US" dirty="0" smtClean="0"/>
              <a:t>– Higher mental functions such as learning, remembering, thinking and language.</a:t>
            </a:r>
          </a:p>
          <a:p>
            <a:pPr lvl="2"/>
            <a:r>
              <a:rPr lang="en-US" u="sng" dirty="0" smtClean="0"/>
              <a:t>Aphasia</a:t>
            </a:r>
            <a:r>
              <a:rPr lang="en-US" dirty="0" smtClean="0"/>
              <a:t> – Impairment of language caused by damage to </a:t>
            </a:r>
            <a:r>
              <a:rPr lang="en-US" dirty="0" err="1" smtClean="0"/>
              <a:t>Broca’s</a:t>
            </a:r>
            <a:r>
              <a:rPr lang="en-US" dirty="0" smtClean="0"/>
              <a:t> Area or </a:t>
            </a:r>
            <a:r>
              <a:rPr lang="en-US" dirty="0" err="1" smtClean="0"/>
              <a:t>Wernicke’s</a:t>
            </a:r>
            <a:r>
              <a:rPr lang="en-US" dirty="0" smtClean="0"/>
              <a:t> Area</a:t>
            </a:r>
          </a:p>
          <a:p>
            <a:pPr lvl="2"/>
            <a:r>
              <a:rPr lang="en-US" u="sng" dirty="0" err="1" smtClean="0"/>
              <a:t>Broca’s</a:t>
            </a:r>
            <a:r>
              <a:rPr lang="en-US" u="sng" dirty="0" smtClean="0"/>
              <a:t> area </a:t>
            </a:r>
            <a:r>
              <a:rPr lang="en-US" dirty="0" smtClean="0"/>
              <a:t>– Area that directs the muscle movements involved in speech</a:t>
            </a:r>
            <a:r>
              <a:rPr lang="en-US" dirty="0" smtClean="0"/>
              <a:t>. (</a:t>
            </a:r>
            <a:r>
              <a:rPr lang="en-US" dirty="0" smtClean="0">
                <a:hlinkClick r:id="rId2"/>
              </a:rPr>
              <a:t>video</a:t>
            </a:r>
            <a:r>
              <a:rPr lang="en-US" dirty="0" smtClean="0"/>
              <a:t>)</a:t>
            </a:r>
            <a:endParaRPr lang="en-US" dirty="0" smtClean="0"/>
          </a:p>
          <a:p>
            <a:pPr lvl="2"/>
            <a:r>
              <a:rPr lang="en-US" u="sng" dirty="0" err="1" smtClean="0"/>
              <a:t>Wernicke’s</a:t>
            </a:r>
            <a:r>
              <a:rPr lang="en-US" u="sng" dirty="0" smtClean="0"/>
              <a:t> area </a:t>
            </a:r>
            <a:r>
              <a:rPr lang="en-US" dirty="0" smtClean="0"/>
              <a:t>– Involved  in language comprehension and expression located in the temporal lobe</a:t>
            </a:r>
            <a:r>
              <a:rPr lang="en-US" dirty="0" smtClean="0"/>
              <a:t>. (</a:t>
            </a:r>
            <a:r>
              <a:rPr lang="en-US" dirty="0" smtClean="0">
                <a:hlinkClick r:id="rId3"/>
              </a:rPr>
              <a:t>video</a:t>
            </a:r>
            <a:r>
              <a:rPr lang="en-US" dirty="0" smtClean="0"/>
              <a:t>)</a:t>
            </a:r>
            <a:endParaRPr lang="en-US" dirty="0" smtClean="0"/>
          </a:p>
          <a:p>
            <a:pPr lvl="2"/>
            <a:r>
              <a:rPr lang="en-US" u="sng" dirty="0" smtClean="0"/>
              <a:t>Plasticity</a:t>
            </a:r>
            <a:r>
              <a:rPr lang="en-US" dirty="0" smtClean="0"/>
              <a:t> – Brain’s capacity for modification.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Our Divided Brain</a:t>
            </a:r>
          </a:p>
          <a:p>
            <a:pPr lvl="1"/>
            <a:r>
              <a:rPr lang="en-US" dirty="0" smtClean="0"/>
              <a:t>Splitting the brain</a:t>
            </a:r>
          </a:p>
          <a:p>
            <a:pPr lvl="2"/>
            <a:r>
              <a:rPr lang="en-US" u="sng" dirty="0" smtClean="0"/>
              <a:t>Corpus </a:t>
            </a:r>
            <a:r>
              <a:rPr lang="en-US" u="sng" dirty="0" err="1" smtClean="0"/>
              <a:t>callosum</a:t>
            </a:r>
            <a:r>
              <a:rPr lang="en-US" u="sng" dirty="0" smtClean="0"/>
              <a:t> </a:t>
            </a:r>
            <a:r>
              <a:rPr lang="en-US" dirty="0" smtClean="0"/>
              <a:t>– Large band of neural fibers connecting the two brain hemispheres and carrying messages between them.</a:t>
            </a:r>
          </a:p>
          <a:p>
            <a:pPr lvl="2"/>
            <a:r>
              <a:rPr lang="en-US" u="sng" dirty="0" smtClean="0"/>
              <a:t>Split brains </a:t>
            </a:r>
            <a:r>
              <a:rPr lang="en-US" dirty="0" smtClean="0"/>
              <a:t>– Condition in which the corpus </a:t>
            </a:r>
            <a:r>
              <a:rPr lang="en-US" dirty="0" err="1" smtClean="0"/>
              <a:t>callosum</a:t>
            </a:r>
            <a:r>
              <a:rPr lang="en-US" dirty="0" smtClean="0"/>
              <a:t> is severed, leaving the two hemispheres isolated</a:t>
            </a:r>
            <a:r>
              <a:rPr lang="en-US" dirty="0" smtClean="0"/>
              <a:t>. (</a:t>
            </a:r>
            <a:r>
              <a:rPr lang="en-US" dirty="0" smtClean="0">
                <a:hlinkClick r:id="rId2"/>
              </a:rPr>
              <a:t>video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Hemispheric differences</a:t>
            </a:r>
          </a:p>
          <a:p>
            <a:pPr lvl="2"/>
            <a:r>
              <a:rPr lang="en-US" dirty="0" smtClean="0"/>
              <a:t>Left – quick, literal interpretation of language</a:t>
            </a:r>
          </a:p>
          <a:p>
            <a:pPr lvl="2"/>
            <a:r>
              <a:rPr lang="en-US" dirty="0" smtClean="0"/>
              <a:t>Right – excels in making subtle inferences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Endocrine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Endocrine system </a:t>
            </a:r>
            <a:r>
              <a:rPr lang="en-US" dirty="0" smtClean="0"/>
              <a:t>– A set of glands that secrete hormones into the bloodstream.</a:t>
            </a:r>
          </a:p>
          <a:p>
            <a:r>
              <a:rPr lang="en-US" u="sng" dirty="0" smtClean="0"/>
              <a:t>Hormones</a:t>
            </a:r>
            <a:r>
              <a:rPr lang="en-US" dirty="0" smtClean="0"/>
              <a:t> – Chemical messengers, mostly those manufactured by the endocrine glands, that are produced in one tissue and affect another.  </a:t>
            </a:r>
          </a:p>
          <a:p>
            <a:r>
              <a:rPr lang="en-US" u="sng" dirty="0" smtClean="0"/>
              <a:t>Adrenal glands </a:t>
            </a:r>
            <a:r>
              <a:rPr lang="en-US" dirty="0" smtClean="0"/>
              <a:t>– Pair of glands that secrete the hormones epinephrine (adrenaline) and nor-epinephrine, which help to arouse the body in times of stress.</a:t>
            </a:r>
          </a:p>
          <a:p>
            <a:r>
              <a:rPr lang="en-US" u="sng" dirty="0" smtClean="0"/>
              <a:t>Pituitary gland </a:t>
            </a:r>
            <a:r>
              <a:rPr lang="en-US" dirty="0" smtClean="0"/>
              <a:t>– Most influential gland, under the influence of the hypothalamus, that regulates growth and controls the other glands.</a:t>
            </a:r>
          </a:p>
          <a:p>
            <a:r>
              <a:rPr lang="en-US" dirty="0" smtClean="0"/>
              <a:t>Neurotransmitters are released by neurons and hormones are released by glands.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IV. The Endocrine System</a:t>
            </a:r>
            <a:endParaRPr lang="en-US" dirty="0"/>
          </a:p>
        </p:txBody>
      </p:sp>
      <p:pic>
        <p:nvPicPr>
          <p:cNvPr id="4" name="Content Placeholder 3" descr="glands of the endocrine system mod 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990600"/>
            <a:ext cx="5648376" cy="5559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Neural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Neurons</a:t>
            </a:r>
            <a:r>
              <a:rPr lang="en-US" dirty="0" smtClean="0"/>
              <a:t> – Nerve cells; Basic building block of the nervous system.</a:t>
            </a:r>
          </a:p>
          <a:p>
            <a:pPr lvl="1"/>
            <a:r>
              <a:rPr lang="en-US" u="sng" dirty="0" smtClean="0"/>
              <a:t>Dendrite</a:t>
            </a:r>
            <a:r>
              <a:rPr lang="en-US" dirty="0" smtClean="0"/>
              <a:t> – Bushy, branching extension that receives messages and conducts impulses toward the cell body.</a:t>
            </a:r>
          </a:p>
          <a:p>
            <a:pPr lvl="1"/>
            <a:r>
              <a:rPr lang="en-US" u="sng" dirty="0" smtClean="0"/>
              <a:t>Axon</a:t>
            </a:r>
            <a:r>
              <a:rPr lang="en-US" dirty="0" smtClean="0"/>
              <a:t> – Extension of a neuron, ending in branching terminal fibers, through which messages are sent to other neurons, muscles or glands.</a:t>
            </a:r>
          </a:p>
          <a:p>
            <a:pPr lvl="1"/>
            <a:r>
              <a:rPr lang="en-US" u="sng" dirty="0" smtClean="0"/>
              <a:t>Myelin Sheath</a:t>
            </a:r>
            <a:r>
              <a:rPr lang="en-US" dirty="0" smtClean="0"/>
              <a:t> – Layer of fatty tissues encasing the fibers of many neurons.  It enables faster transmission speeds for the neural impulse.</a:t>
            </a:r>
          </a:p>
          <a:p>
            <a:pPr lvl="1"/>
            <a:r>
              <a:rPr lang="en-US" u="sng" dirty="0" smtClean="0"/>
              <a:t>Action Potential </a:t>
            </a:r>
            <a:r>
              <a:rPr lang="en-US" dirty="0" smtClean="0"/>
              <a:t>– Neural impulse; Brief electrical charge that travels down an axon.</a:t>
            </a:r>
          </a:p>
          <a:p>
            <a:pPr lvl="1"/>
            <a:r>
              <a:rPr lang="en-US" u="sng" dirty="0" smtClean="0"/>
              <a:t>Threshold</a:t>
            </a:r>
            <a:r>
              <a:rPr lang="en-US" dirty="0" smtClean="0"/>
              <a:t> – Level of stimulation required to trigger a neural impulse.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Neural communication</a:t>
            </a:r>
            <a:endParaRPr lang="en-US" dirty="0"/>
          </a:p>
        </p:txBody>
      </p:sp>
      <p:pic>
        <p:nvPicPr>
          <p:cNvPr id="4" name="Content Placeholder 3" descr="neuron mod 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80772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I. Neural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153400" cy="1828800"/>
          </a:xfrm>
        </p:spPr>
        <p:txBody>
          <a:bodyPr/>
          <a:lstStyle/>
          <a:p>
            <a:r>
              <a:rPr lang="en-US" u="sng" dirty="0" smtClean="0"/>
              <a:t>Synapse</a:t>
            </a:r>
            <a:r>
              <a:rPr lang="en-US" dirty="0" smtClean="0"/>
              <a:t> – Junction between the axon of the sending neuron and the dendrite of the receiving neuron.</a:t>
            </a:r>
          </a:p>
          <a:p>
            <a:r>
              <a:rPr lang="en-US" u="sng" dirty="0" smtClean="0"/>
              <a:t>Neurotransmitters</a:t>
            </a:r>
            <a:r>
              <a:rPr lang="en-US" dirty="0" smtClean="0"/>
              <a:t> – Chemical messengers that traverse the synaptic gap between neurons.</a:t>
            </a:r>
          </a:p>
          <a:p>
            <a:endParaRPr lang="en-US" dirty="0"/>
          </a:p>
        </p:txBody>
      </p:sp>
      <p:pic>
        <p:nvPicPr>
          <p:cNvPr id="4" name="Picture 3" descr="communication between neurons mod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862943"/>
            <a:ext cx="5593080" cy="39950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4343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Neuron 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Neural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96200" cy="48737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Neurotransmitter’s influence</a:t>
            </a:r>
          </a:p>
          <a:p>
            <a:pPr lvl="1"/>
            <a:r>
              <a:rPr lang="en-US" dirty="0" smtClean="0"/>
              <a:t>Examples of neurotransmitters</a:t>
            </a:r>
          </a:p>
          <a:p>
            <a:pPr lvl="2"/>
            <a:r>
              <a:rPr lang="en-US" dirty="0" smtClean="0"/>
              <a:t>Dopamine – influences movement, learning, attention and emotion </a:t>
            </a:r>
          </a:p>
          <a:p>
            <a:pPr lvl="2"/>
            <a:r>
              <a:rPr lang="en-US" dirty="0" smtClean="0"/>
              <a:t>Serotonin – Affects mood, hunger, sleep and arousal</a:t>
            </a:r>
          </a:p>
          <a:p>
            <a:pPr lvl="2"/>
            <a:r>
              <a:rPr lang="en-US" dirty="0" err="1" smtClean="0"/>
              <a:t>Norepinephrine</a:t>
            </a:r>
            <a:r>
              <a:rPr lang="en-US" dirty="0" smtClean="0"/>
              <a:t> – Control alertness and arousal</a:t>
            </a:r>
          </a:p>
          <a:p>
            <a:pPr lvl="2"/>
            <a:r>
              <a:rPr lang="en-US" u="sng" dirty="0" smtClean="0"/>
              <a:t>Acetylcholine (</a:t>
            </a:r>
            <a:r>
              <a:rPr lang="en-US" u="sng" dirty="0" err="1" smtClean="0"/>
              <a:t>ACh</a:t>
            </a:r>
            <a:r>
              <a:rPr lang="en-US" u="sng" dirty="0" smtClean="0"/>
              <a:t>) </a:t>
            </a:r>
            <a:r>
              <a:rPr lang="en-US" dirty="0" smtClean="0"/>
              <a:t>– Triggers muscle contraction and, if blocked, muscles cannot contract</a:t>
            </a:r>
          </a:p>
          <a:p>
            <a:pPr lvl="2"/>
            <a:r>
              <a:rPr lang="en-US" u="sng" dirty="0" err="1" smtClean="0"/>
              <a:t>Endorphines</a:t>
            </a:r>
            <a:r>
              <a:rPr lang="en-US" u="sng" dirty="0" smtClean="0"/>
              <a:t> </a:t>
            </a:r>
            <a:r>
              <a:rPr lang="en-US" dirty="0" smtClean="0"/>
              <a:t>– Natural opiate like neurotransmitter linked to pain control</a:t>
            </a:r>
          </a:p>
          <a:p>
            <a:pPr lvl="1"/>
            <a:r>
              <a:rPr lang="en-US" dirty="0" smtClean="0"/>
              <a:t>How drugs alter neurotransmission</a:t>
            </a:r>
          </a:p>
          <a:p>
            <a:pPr lvl="2"/>
            <a:r>
              <a:rPr lang="en-US" dirty="0" smtClean="0"/>
              <a:t>Agonist – Drug that excites by mimicking a neurotransmitter</a:t>
            </a:r>
          </a:p>
          <a:p>
            <a:pPr lvl="2"/>
            <a:r>
              <a:rPr lang="en-US" dirty="0" smtClean="0"/>
              <a:t>Antagonist – Drug that inhibits by blocking neurotransmitters or diminishing their release</a:t>
            </a:r>
          </a:p>
          <a:p>
            <a:pPr lvl="2"/>
            <a:r>
              <a:rPr lang="en-US" dirty="0" smtClean="0"/>
              <a:t>Drug and neurotransmission </a:t>
            </a:r>
            <a:r>
              <a:rPr lang="en-US" dirty="0" smtClean="0">
                <a:hlinkClick r:id="rId2"/>
              </a:rPr>
              <a:t>video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II. The Nervous System</a:t>
            </a:r>
            <a:endParaRPr lang="en-US" dirty="0"/>
          </a:p>
        </p:txBody>
      </p:sp>
      <p:pic>
        <p:nvPicPr>
          <p:cNvPr id="4" name="Content Placeholder 3" descr="Nervous System mod 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990600"/>
            <a:ext cx="8338796" cy="455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The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Nervous System </a:t>
            </a:r>
            <a:r>
              <a:rPr lang="en-US" dirty="0" smtClean="0"/>
              <a:t>– Body’s speedy electrochemical communication system, consisting of the central nervous system and the peripheral nervous system. 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video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Types of Neurons</a:t>
            </a:r>
          </a:p>
          <a:p>
            <a:pPr lvl="1"/>
            <a:r>
              <a:rPr lang="en-US" u="sng" dirty="0" smtClean="0"/>
              <a:t>Sensory Neurons </a:t>
            </a:r>
            <a:r>
              <a:rPr lang="en-US" dirty="0" smtClean="0"/>
              <a:t>– Carry incoming information from the sense receptors to the central nervous system.</a:t>
            </a:r>
          </a:p>
          <a:p>
            <a:pPr lvl="1"/>
            <a:r>
              <a:rPr lang="en-US" u="sng" dirty="0" err="1" smtClean="0"/>
              <a:t>Interneurons</a:t>
            </a:r>
            <a:r>
              <a:rPr lang="en-US" dirty="0" smtClean="0"/>
              <a:t> – Central nervous system neurons; Internally communicate and intervene between sensory inputs and motor outputs.</a:t>
            </a:r>
          </a:p>
          <a:p>
            <a:pPr lvl="1"/>
            <a:r>
              <a:rPr lang="en-US" u="sng" dirty="0" smtClean="0"/>
              <a:t>Motor Neurons </a:t>
            </a:r>
            <a:r>
              <a:rPr lang="en-US" dirty="0" smtClean="0"/>
              <a:t>– Carry outgoing information from the central nervous system to the muscles and glands</a:t>
            </a:r>
            <a:r>
              <a:rPr lang="en-US" dirty="0" smtClean="0"/>
              <a:t>.   (</a:t>
            </a:r>
            <a:r>
              <a:rPr lang="en-US" dirty="0" smtClean="0">
                <a:hlinkClick r:id="rId3"/>
              </a:rPr>
              <a:t>video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The Nervous System</a:t>
            </a:r>
            <a:endParaRPr lang="en-US" dirty="0"/>
          </a:p>
        </p:txBody>
      </p:sp>
      <p:pic>
        <p:nvPicPr>
          <p:cNvPr id="4" name="Content Placeholder 3" descr="phases of communication in a neuron mod 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524000"/>
            <a:ext cx="6624320" cy="5175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The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Peripheral Nervous System </a:t>
            </a:r>
            <a:r>
              <a:rPr lang="en-US" dirty="0" smtClean="0"/>
              <a:t>– The sensory and motor neurons that connect the central nervous system to the rest of the body.</a:t>
            </a:r>
          </a:p>
          <a:p>
            <a:pPr lvl="1"/>
            <a:r>
              <a:rPr lang="en-US" u="sng" dirty="0" smtClean="0"/>
              <a:t>Somatic nervous system </a:t>
            </a:r>
            <a:r>
              <a:rPr lang="en-US" dirty="0" smtClean="0"/>
              <a:t>– Controls the body’s skeletal muscles.</a:t>
            </a:r>
          </a:p>
          <a:p>
            <a:pPr lvl="1"/>
            <a:r>
              <a:rPr lang="en-US" u="sng" dirty="0" smtClean="0"/>
              <a:t>Autonomic nervous system </a:t>
            </a:r>
            <a:r>
              <a:rPr lang="en-US" dirty="0" smtClean="0"/>
              <a:t>– Controls the glands and muscles of the internal organs.</a:t>
            </a:r>
          </a:p>
          <a:p>
            <a:pPr lvl="2"/>
            <a:r>
              <a:rPr lang="en-US" u="sng" dirty="0" smtClean="0"/>
              <a:t>Sympathetic nervous </a:t>
            </a:r>
            <a:r>
              <a:rPr lang="en-US" u="sng" dirty="0" err="1" smtClean="0"/>
              <a:t>systm</a:t>
            </a:r>
            <a:r>
              <a:rPr lang="en-US" u="sng" dirty="0" smtClean="0"/>
              <a:t> </a:t>
            </a:r>
            <a:r>
              <a:rPr lang="en-US" dirty="0" smtClean="0"/>
              <a:t>– Arouses the body, mobilizing its energy in stressful situations (fight or flight)</a:t>
            </a:r>
          </a:p>
          <a:p>
            <a:pPr lvl="2"/>
            <a:r>
              <a:rPr lang="en-US" u="sng" dirty="0" smtClean="0"/>
              <a:t>Parasympathetic nervous system</a:t>
            </a:r>
            <a:r>
              <a:rPr lang="en-US" dirty="0" smtClean="0"/>
              <a:t> – Calms the body, conserving its energy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142</TotalTime>
  <Words>1043</Words>
  <Application>Microsoft Office PowerPoint</Application>
  <PresentationFormat>On-screen Show (4:3)</PresentationFormat>
  <Paragraphs>98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Oriel</vt:lpstr>
      <vt:lpstr>Chapter 2 </vt:lpstr>
      <vt:lpstr>I. Neural Communication</vt:lpstr>
      <vt:lpstr>I. Neural communication</vt:lpstr>
      <vt:lpstr>I. Neural Communication</vt:lpstr>
      <vt:lpstr>I. Neural communication</vt:lpstr>
      <vt:lpstr>II. The Nervous System</vt:lpstr>
      <vt:lpstr>II. The Nervous System</vt:lpstr>
      <vt:lpstr>II. The Nervous System</vt:lpstr>
      <vt:lpstr>II. The Nervous System</vt:lpstr>
      <vt:lpstr>II. The Nervous System</vt:lpstr>
      <vt:lpstr>II. The Nervous System</vt:lpstr>
      <vt:lpstr>III. The Brain</vt:lpstr>
      <vt:lpstr>III. The Brain (video)</vt:lpstr>
      <vt:lpstr>III. The Brain</vt:lpstr>
      <vt:lpstr>III. The Brain</vt:lpstr>
      <vt:lpstr>III. The Brain</vt:lpstr>
      <vt:lpstr>IV. Endocrine System </vt:lpstr>
      <vt:lpstr>IV. The Endocrine System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Tina Collins</dc:creator>
  <cp:lastModifiedBy>Tina Collins</cp:lastModifiedBy>
  <cp:revision>18</cp:revision>
  <dcterms:created xsi:type="dcterms:W3CDTF">2011-09-19T16:24:14Z</dcterms:created>
  <dcterms:modified xsi:type="dcterms:W3CDTF">2011-09-22T17:23:47Z</dcterms:modified>
</cp:coreProperties>
</file>