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E397-1DC9-4FAD-87BD-A86E82C4EF1A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B8553F-1682-4487-B414-537FFC1F7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E397-1DC9-4FAD-87BD-A86E82C4EF1A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553F-1682-4487-B414-537FFC1F7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FB8553F-1682-4487-B414-537FFC1F7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E397-1DC9-4FAD-87BD-A86E82C4EF1A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E397-1DC9-4FAD-87BD-A86E82C4EF1A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FB8553F-1682-4487-B414-537FFC1F7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E397-1DC9-4FAD-87BD-A86E82C4EF1A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B8553F-1682-4487-B414-537FFC1F7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DC9E397-1DC9-4FAD-87BD-A86E82C4EF1A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553F-1682-4487-B414-537FFC1F7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E397-1DC9-4FAD-87BD-A86E82C4EF1A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FB8553F-1682-4487-B414-537FFC1F7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E397-1DC9-4FAD-87BD-A86E82C4EF1A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FB8553F-1682-4487-B414-537FFC1F7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E397-1DC9-4FAD-87BD-A86E82C4EF1A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B8553F-1682-4487-B414-537FFC1F7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B8553F-1682-4487-B414-537FFC1F7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E397-1DC9-4FAD-87BD-A86E82C4EF1A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FB8553F-1682-4487-B414-537FFC1F7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DC9E397-1DC9-4FAD-87BD-A86E82C4EF1A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DC9E397-1DC9-4FAD-87BD-A86E82C4EF1A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B8553F-1682-4487-B414-537FFC1F77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kdro.com/2011/02/lady-gaga-born-this-way-nature-v-nurtur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Nature and Nurture of Behavior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pic>
        <p:nvPicPr>
          <p:cNvPr id="4" name="Picture 3" descr="Nature_versus_Nur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200400"/>
            <a:ext cx="4114800" cy="3180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Behavior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Adoption Studies</a:t>
            </a:r>
          </a:p>
          <a:p>
            <a:pPr lvl="1"/>
            <a:r>
              <a:rPr lang="en-US" dirty="0" smtClean="0"/>
              <a:t>Creates biological parents (genetics) and adoptive parents (environment)</a:t>
            </a:r>
          </a:p>
          <a:p>
            <a:pPr lvl="1"/>
            <a:r>
              <a:rPr lang="en-US" dirty="0" smtClean="0"/>
              <a:t>Personality seems to match the biological parents</a:t>
            </a:r>
          </a:p>
          <a:p>
            <a:pPr lvl="1"/>
            <a:r>
              <a:rPr lang="en-US" dirty="0" smtClean="0"/>
              <a:t>Attitude, values, manners, faith and politics seem to match adoptive parents</a:t>
            </a:r>
          </a:p>
          <a:p>
            <a:r>
              <a:rPr lang="en-US" dirty="0" smtClean="0"/>
              <a:t>Temperament Studies</a:t>
            </a:r>
          </a:p>
          <a:p>
            <a:pPr lvl="1"/>
            <a:r>
              <a:rPr lang="en-US" u="sng" dirty="0" smtClean="0"/>
              <a:t>Temperament </a:t>
            </a:r>
            <a:r>
              <a:rPr lang="en-US" dirty="0" smtClean="0"/>
              <a:t>– A person’s characteristic emotional reactivity and intensity.</a:t>
            </a:r>
          </a:p>
          <a:p>
            <a:pPr lvl="1"/>
            <a:r>
              <a:rPr lang="en-US" dirty="0" smtClean="0"/>
              <a:t>Heredity predisposes human temperament</a:t>
            </a:r>
          </a:p>
          <a:p>
            <a:pPr lvl="1"/>
            <a:r>
              <a:rPr lang="en-US" dirty="0" smtClean="0"/>
              <a:t>Temperament as a child seems to carry into adulthood.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Behavior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Heritability</a:t>
            </a:r>
            <a:r>
              <a:rPr lang="en-US" dirty="0" smtClean="0"/>
              <a:t> – Proportion of variation among individuals that we can attribute to genes.</a:t>
            </a:r>
          </a:p>
          <a:p>
            <a:pPr lvl="1"/>
            <a:r>
              <a:rPr lang="en-US" dirty="0" smtClean="0"/>
              <a:t>Refers to differences among people</a:t>
            </a:r>
          </a:p>
          <a:p>
            <a:pPr lvl="1"/>
            <a:r>
              <a:rPr lang="en-US" dirty="0" smtClean="0"/>
              <a:t>Heritable individual differences need not imply group differences</a:t>
            </a:r>
          </a:p>
          <a:p>
            <a:pPr lvl="1"/>
            <a:r>
              <a:rPr lang="en-US" dirty="0" smtClean="0"/>
              <a:t>Genetics and environment work together to make us who we are.</a:t>
            </a:r>
          </a:p>
          <a:p>
            <a:r>
              <a:rPr lang="en-US" u="sng" dirty="0" smtClean="0"/>
              <a:t>Molecular genetics </a:t>
            </a:r>
            <a:r>
              <a:rPr lang="en-US" dirty="0" smtClean="0"/>
              <a:t>– Subfield of biology that studies the molecular structure and function of genes.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Environmental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Prenatal Environment</a:t>
            </a:r>
          </a:p>
          <a:p>
            <a:pPr lvl="1"/>
            <a:r>
              <a:rPr lang="en-US" dirty="0" smtClean="0"/>
              <a:t>Nurture begins in the womb.</a:t>
            </a:r>
          </a:p>
          <a:p>
            <a:pPr lvl="1"/>
            <a:r>
              <a:rPr lang="en-US" dirty="0" smtClean="0"/>
              <a:t>Some identical twins share the same placenta and some don’t.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Experience and Brain Development</a:t>
            </a:r>
          </a:p>
          <a:p>
            <a:pPr lvl="1"/>
            <a:r>
              <a:rPr lang="en-US" dirty="0" smtClean="0"/>
              <a:t>Enriched environments help produce a more developed brain.</a:t>
            </a:r>
          </a:p>
          <a:p>
            <a:pPr lvl="1"/>
            <a:r>
              <a:rPr lang="en-US" dirty="0" smtClean="0"/>
              <a:t>Touch or massage benefits premature babies.</a:t>
            </a:r>
          </a:p>
          <a:p>
            <a:pPr lvl="1"/>
            <a:r>
              <a:rPr lang="en-US" dirty="0" smtClean="0"/>
              <a:t>Your brain develops throughout your life.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Environmental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349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Peer Influence</a:t>
            </a:r>
          </a:p>
          <a:p>
            <a:pPr lvl="1"/>
            <a:r>
              <a:rPr lang="en-US" dirty="0" smtClean="0"/>
              <a:t>Kids seek out peers with similar attitudes and interests.</a:t>
            </a:r>
          </a:p>
          <a:p>
            <a:pPr lvl="1"/>
            <a:r>
              <a:rPr lang="en-US" dirty="0" smtClean="0"/>
              <a:t>Experiences with peers socialize children (ex: kids will eat food if they are with others who like it, they will adopt an accent or mannerisms of their peers)</a:t>
            </a:r>
          </a:p>
          <a:p>
            <a:pPr lvl="1"/>
            <a:r>
              <a:rPr lang="en-US" dirty="0" smtClean="0"/>
              <a:t>We look to:</a:t>
            </a:r>
          </a:p>
          <a:p>
            <a:pPr lvl="2"/>
            <a:r>
              <a:rPr lang="en-US" dirty="0" smtClean="0"/>
              <a:t>Peers: Cooperation road to popularity, style of interaction</a:t>
            </a:r>
          </a:p>
          <a:p>
            <a:pPr lvl="2"/>
            <a:r>
              <a:rPr lang="en-US" dirty="0" smtClean="0"/>
              <a:t>Parents:  Education, discipline, responsibility, orderliness, charitableness, interacting with authority</a:t>
            </a:r>
            <a:endParaRPr lang="en-US" dirty="0"/>
          </a:p>
        </p:txBody>
      </p:sp>
      <p:pic>
        <p:nvPicPr>
          <p:cNvPr id="1027" name="Picture 3" descr="C:\Users\collinst\AppData\Local\Microsoft\Windows\Temporary Internet Files\Content.IE5\QEEVMIOE\MC90043616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800600"/>
            <a:ext cx="1841500" cy="1612900"/>
          </a:xfrm>
          <a:prstGeom prst="rect">
            <a:avLst/>
          </a:prstGeom>
          <a:noFill/>
        </p:spPr>
      </p:pic>
      <p:pic>
        <p:nvPicPr>
          <p:cNvPr id="1029" name="Picture 5" descr="C:\Users\collinst\AppData\Local\Microsoft\Windows\Temporary Internet Files\Content.IE5\RMUHX6FG\MC90015493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648200"/>
            <a:ext cx="1832458" cy="1725473"/>
          </a:xfrm>
          <a:prstGeom prst="rect">
            <a:avLst/>
          </a:prstGeom>
          <a:noFill/>
        </p:spPr>
      </p:pic>
      <p:pic>
        <p:nvPicPr>
          <p:cNvPr id="1030" name="Picture 6" descr="C:\Users\collinst\AppData\Local\Microsoft\Windows\Temporary Internet Files\Content.IE5\RPG8Y32H\MC90008905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648200"/>
            <a:ext cx="1591056" cy="1804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Environmental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Culture</a:t>
            </a:r>
            <a:r>
              <a:rPr lang="en-US" dirty="0" smtClean="0"/>
              <a:t> – Enduring behaviors, ideas, attitudes and traditions shared by a large group of people and transmitted from one generation to the next.</a:t>
            </a:r>
          </a:p>
          <a:p>
            <a:pPr lvl="1"/>
            <a:r>
              <a:rPr lang="en-US" dirty="0" smtClean="0"/>
              <a:t>Variation across culture</a:t>
            </a:r>
          </a:p>
          <a:p>
            <a:pPr lvl="2"/>
            <a:r>
              <a:rPr lang="en-US" dirty="0" smtClean="0"/>
              <a:t>You don’t notice culture until you try to go against it.</a:t>
            </a:r>
          </a:p>
          <a:p>
            <a:pPr lvl="2"/>
            <a:r>
              <a:rPr lang="en-US" u="sng" dirty="0" smtClean="0"/>
              <a:t>Norms</a:t>
            </a:r>
            <a:r>
              <a:rPr lang="en-US" dirty="0" smtClean="0"/>
              <a:t> – An understood rule for accepted and expected behavior; “Proper” behavior.</a:t>
            </a:r>
          </a:p>
          <a:p>
            <a:pPr lvl="2"/>
            <a:r>
              <a:rPr lang="en-US" u="sng" dirty="0" smtClean="0"/>
              <a:t>Personal Space </a:t>
            </a:r>
            <a:r>
              <a:rPr lang="en-US" dirty="0" smtClean="0"/>
              <a:t>– The buffer zone we like to maintain around our bodies.</a:t>
            </a:r>
          </a:p>
          <a:p>
            <a:pPr lvl="2"/>
            <a:r>
              <a:rPr lang="en-US" dirty="0" smtClean="0"/>
              <a:t>Cultures vary in expressiveness and pace of life.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Environmental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Variation over time</a:t>
            </a:r>
          </a:p>
          <a:p>
            <a:pPr lvl="2"/>
            <a:r>
              <a:rPr lang="en-US" dirty="0" smtClean="0"/>
              <a:t>Good and bad changes happen quickly (even in the past 40 yrs)</a:t>
            </a:r>
          </a:p>
          <a:p>
            <a:pPr lvl="2"/>
            <a:r>
              <a:rPr lang="en-US" u="sng" dirty="0" smtClean="0"/>
              <a:t>Memes</a:t>
            </a:r>
            <a:r>
              <a:rPr lang="en-US" dirty="0" smtClean="0"/>
              <a:t> – Self replicating ideas, fashions and innovations passed from person to person (create our minds and our culture).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Culture and child-rearing</a:t>
            </a:r>
          </a:p>
          <a:p>
            <a:pPr lvl="2"/>
            <a:r>
              <a:rPr lang="en-US" dirty="0" smtClean="0"/>
              <a:t>Westernized culture – Raise children as independent thinkers</a:t>
            </a:r>
          </a:p>
          <a:p>
            <a:pPr lvl="2"/>
            <a:r>
              <a:rPr lang="en-US" dirty="0" smtClean="0"/>
              <a:t>Asian and African communal cultures – Focuses on cultivating emotional closeness and sense of family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nature of gender</a:t>
            </a:r>
          </a:p>
          <a:p>
            <a:pPr lvl="1"/>
            <a:r>
              <a:rPr lang="en-US" u="sng" dirty="0" smtClean="0"/>
              <a:t>X-chromosome</a:t>
            </a:r>
            <a:r>
              <a:rPr lang="en-US" dirty="0" smtClean="0"/>
              <a:t> – Sex chromosome found in both men and women.  Women have 2 and men have one.  An x-chromosome from each parent produces a female.</a:t>
            </a:r>
          </a:p>
          <a:p>
            <a:pPr lvl="1"/>
            <a:r>
              <a:rPr lang="en-US" u="sng" dirty="0" smtClean="0"/>
              <a:t>Y-chromosome</a:t>
            </a:r>
            <a:r>
              <a:rPr lang="en-US" dirty="0" smtClean="0"/>
              <a:t> – Sex chromosome found only in males.  When paired win an x-chromosome, it produces a male.</a:t>
            </a:r>
          </a:p>
          <a:p>
            <a:pPr lvl="1"/>
            <a:r>
              <a:rPr lang="en-US" u="sng" dirty="0" smtClean="0"/>
              <a:t>Testosterone</a:t>
            </a:r>
            <a:r>
              <a:rPr lang="en-US" dirty="0" smtClean="0"/>
              <a:t> – Sex hormone found in both males and females but the additional amount in males stimulates the growth of the male sex organs as a fetus and the development of male sex characteristics during puberty.</a:t>
            </a:r>
          </a:p>
          <a:p>
            <a:pPr lvl="1"/>
            <a:r>
              <a:rPr lang="en-US" dirty="0" smtClean="0"/>
              <a:t>If female embryos are given male hormones, they tend to look more masculine and act more “boyish” (Caution!  They are also treated differently so it is more than just genes.)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nurture of gender</a:t>
            </a:r>
          </a:p>
          <a:p>
            <a:pPr lvl="1"/>
            <a:r>
              <a:rPr lang="en-US" u="sng" dirty="0" smtClean="0"/>
              <a:t>Gender roles </a:t>
            </a:r>
            <a:r>
              <a:rPr lang="en-US" dirty="0" smtClean="0"/>
              <a:t>– A set of expected behaviors for males and females.</a:t>
            </a:r>
          </a:p>
          <a:p>
            <a:pPr lvl="1"/>
            <a:r>
              <a:rPr lang="en-US" dirty="0" smtClean="0"/>
              <a:t>Gender roles vary across cultures (They can even very widely within cultures!)</a:t>
            </a:r>
          </a:p>
          <a:p>
            <a:pPr lvl="1"/>
            <a:r>
              <a:rPr lang="en-US" dirty="0" smtClean="0"/>
              <a:t>Gender and child rearing</a:t>
            </a:r>
          </a:p>
          <a:p>
            <a:pPr lvl="2"/>
            <a:r>
              <a:rPr lang="en-US" u="sng" dirty="0" smtClean="0"/>
              <a:t>Gender identity </a:t>
            </a:r>
            <a:r>
              <a:rPr lang="en-US" dirty="0" smtClean="0"/>
              <a:t>– One’s sense of being male or female.</a:t>
            </a:r>
          </a:p>
          <a:p>
            <a:pPr lvl="2"/>
            <a:r>
              <a:rPr lang="en-US" u="sng" dirty="0" smtClean="0"/>
              <a:t>Gender typing </a:t>
            </a:r>
            <a:r>
              <a:rPr lang="en-US" dirty="0" smtClean="0"/>
              <a:t>– The acquisition of a traditional masculine or feminine role.</a:t>
            </a:r>
          </a:p>
          <a:p>
            <a:pPr lvl="2"/>
            <a:r>
              <a:rPr lang="en-US" u="sng" dirty="0" smtClean="0"/>
              <a:t>Social Learning Theory </a:t>
            </a:r>
            <a:r>
              <a:rPr lang="en-US" dirty="0" smtClean="0"/>
              <a:t>– Idea that we learn social behavior by observing and imitating and by being rewarded or punished.</a:t>
            </a:r>
          </a:p>
          <a:p>
            <a:pPr lvl="2"/>
            <a:r>
              <a:rPr lang="en-US" u="sng" dirty="0" smtClean="0"/>
              <a:t>Gender Schema Theory </a:t>
            </a:r>
            <a:r>
              <a:rPr lang="en-US" dirty="0" smtClean="0"/>
              <a:t>– Idea that children learn from their cultures a concept of what it means to be male and female and that they adjust their behavior accordingly. (Through language, dress, toys and songs, social learning shapes gender schemas)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Genes: Our Biological Blueprint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Chromosomes</a:t>
            </a:r>
            <a:r>
              <a:rPr lang="en-US" dirty="0" smtClean="0"/>
              <a:t> – Threadlike structures made of DNA molecules that contain the genes.</a:t>
            </a:r>
          </a:p>
          <a:p>
            <a:r>
              <a:rPr lang="en-US" u="sng" dirty="0" smtClean="0"/>
              <a:t>DNA</a:t>
            </a:r>
            <a:r>
              <a:rPr lang="en-US" dirty="0" smtClean="0"/>
              <a:t> – Complex molecule containing the genetic information that makes up the chromosomes.</a:t>
            </a:r>
          </a:p>
          <a:p>
            <a:r>
              <a:rPr lang="en-US" u="sng" dirty="0" smtClean="0"/>
              <a:t>Genes</a:t>
            </a:r>
            <a:r>
              <a:rPr lang="en-US" dirty="0" smtClean="0"/>
              <a:t> – Biochemical units of heredity that make up the chromosomes.</a:t>
            </a:r>
          </a:p>
          <a:p>
            <a:r>
              <a:rPr lang="en-US" dirty="0" smtClean="0"/>
              <a:t>Variations in a single gene lead to forms of Alzheimer’s Disease, alcoholism, schizophrenia, reading disabilities,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Genes: Our Biological Blueprint</a:t>
            </a:r>
            <a:endParaRPr lang="en-US" dirty="0"/>
          </a:p>
        </p:txBody>
      </p:sp>
      <p:pic>
        <p:nvPicPr>
          <p:cNvPr id="4" name="Content Placeholder 3" descr="Chrom-DNA-Gen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219200"/>
            <a:ext cx="3037681" cy="3414146"/>
          </a:xfrm>
        </p:spPr>
      </p:pic>
      <p:pic>
        <p:nvPicPr>
          <p:cNvPr id="5" name="Picture 4" descr="dna_ch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3619500"/>
            <a:ext cx="4545263" cy="3238500"/>
          </a:xfrm>
          <a:prstGeom prst="rect">
            <a:avLst/>
          </a:prstGeom>
        </p:spPr>
      </p:pic>
      <p:pic>
        <p:nvPicPr>
          <p:cNvPr id="6" name="Picture 5" descr="genes-c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1143000"/>
            <a:ext cx="2828982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Evolutionary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Natural Selection </a:t>
            </a:r>
            <a:r>
              <a:rPr lang="en-US" dirty="0" smtClean="0"/>
              <a:t>– Idea that traits that contribute to reproduction and survival will most likely be passed on to the next generation.</a:t>
            </a:r>
          </a:p>
          <a:p>
            <a:r>
              <a:rPr lang="en-US" dirty="0" smtClean="0"/>
              <a:t>“Survival of the Fittest”</a:t>
            </a:r>
          </a:p>
          <a:p>
            <a:r>
              <a:rPr lang="en-US" u="sng" dirty="0" smtClean="0"/>
              <a:t>Mutations</a:t>
            </a:r>
            <a:r>
              <a:rPr lang="en-US" dirty="0" smtClean="0"/>
              <a:t> – Random errors in gene replication that lead to a change in the sequence of nucleotides; the source of all genetic diversity.</a:t>
            </a:r>
          </a:p>
          <a:p>
            <a:r>
              <a:rPr lang="en-US" u="sng" dirty="0" smtClean="0"/>
              <a:t>Evolutionary Psychology </a:t>
            </a:r>
            <a:r>
              <a:rPr lang="en-US" dirty="0" smtClean="0"/>
              <a:t>– Study of the evolution of behavior and the mind, using principles of natural selection.</a:t>
            </a:r>
          </a:p>
          <a:p>
            <a:r>
              <a:rPr lang="en-US" u="sng" dirty="0" smtClean="0"/>
              <a:t>Gender</a:t>
            </a:r>
            <a:r>
              <a:rPr lang="en-US" dirty="0" smtClean="0"/>
              <a:t> – Characteristics, whether biological or socially influenced, by which people define male and female.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Evolutionary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evolutionary approach</a:t>
            </a:r>
          </a:p>
          <a:p>
            <a:pPr lvl="1"/>
            <a:r>
              <a:rPr lang="en-US" dirty="0" smtClean="0"/>
              <a:t>Differing approaches to sex (women: relational, men: recreational)</a:t>
            </a:r>
          </a:p>
          <a:p>
            <a:pPr lvl="1"/>
            <a:r>
              <a:rPr lang="en-US" dirty="0" smtClean="0"/>
              <a:t>Men pair wildly, women pair wisely</a:t>
            </a:r>
          </a:p>
          <a:p>
            <a:pPr lvl="1"/>
            <a:r>
              <a:rPr lang="en-US" dirty="0" smtClean="0"/>
              <a:t>What men find attractive:</a:t>
            </a:r>
          </a:p>
          <a:p>
            <a:pPr lvl="2"/>
            <a:r>
              <a:rPr lang="en-US" dirty="0" smtClean="0"/>
              <a:t>Youthful appearance</a:t>
            </a:r>
          </a:p>
          <a:p>
            <a:pPr lvl="2"/>
            <a:r>
              <a:rPr lang="en-US" dirty="0" smtClean="0"/>
              <a:t>Healthy fertile appearance</a:t>
            </a:r>
          </a:p>
          <a:p>
            <a:pPr lvl="2"/>
            <a:r>
              <a:rPr lang="en-US" dirty="0" smtClean="0"/>
              <a:t>Waists 1/3 narrow than hips (sign of youthful fertility)</a:t>
            </a:r>
          </a:p>
          <a:p>
            <a:pPr lvl="1"/>
            <a:r>
              <a:rPr lang="en-US" dirty="0" smtClean="0"/>
              <a:t>What women find attractive:</a:t>
            </a:r>
          </a:p>
          <a:p>
            <a:pPr lvl="2"/>
            <a:r>
              <a:rPr lang="en-US" dirty="0" smtClean="0"/>
              <a:t>Healthy</a:t>
            </a:r>
          </a:p>
          <a:p>
            <a:pPr lvl="2"/>
            <a:r>
              <a:rPr lang="en-US" dirty="0" smtClean="0"/>
              <a:t>Mature</a:t>
            </a:r>
          </a:p>
          <a:p>
            <a:pPr lvl="2"/>
            <a:r>
              <a:rPr lang="en-US" dirty="0" smtClean="0"/>
              <a:t>Dominant</a:t>
            </a:r>
          </a:p>
          <a:p>
            <a:pPr lvl="2"/>
            <a:r>
              <a:rPr lang="en-US" dirty="0" smtClean="0"/>
              <a:t>Affluent</a:t>
            </a:r>
          </a:p>
          <a:p>
            <a:pPr lvl="2"/>
            <a:r>
              <a:rPr lang="en-US" dirty="0" smtClean="0"/>
              <a:t>Potential for long term relationship (investment in offspring)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Evolutionary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Critiquing the evolutionary explanation: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Reinforces male-female stereotypes</a:t>
            </a:r>
          </a:p>
          <a:p>
            <a:pPr lvl="1"/>
            <a:r>
              <a:rPr lang="en-US" dirty="0" smtClean="0"/>
              <a:t>Much of who we are is not hard-wired (culture bends gender)</a:t>
            </a:r>
          </a:p>
          <a:p>
            <a:pPr lvl="1"/>
            <a:r>
              <a:rPr lang="en-US" dirty="0" smtClean="0"/>
              <a:t>Could it be due to social and family structure?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Article link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Behavior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Behavior Genetics </a:t>
            </a:r>
            <a:r>
              <a:rPr lang="en-US" dirty="0" smtClean="0"/>
              <a:t>– Study of relative power of limits of genetic and environmental influences on behavior (nature or nurture?)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Environment</a:t>
            </a:r>
            <a:r>
              <a:rPr lang="en-US" dirty="0" smtClean="0"/>
              <a:t> – Every non-genetic influence, from prenatal nutrition to the people and things around us.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Behavior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Twin Studies</a:t>
            </a:r>
          </a:p>
          <a:p>
            <a:pPr lvl="1"/>
            <a:r>
              <a:rPr lang="en-US" u="sng" dirty="0" smtClean="0"/>
              <a:t>Identical twins </a:t>
            </a:r>
            <a:r>
              <a:rPr lang="en-US" dirty="0" smtClean="0"/>
              <a:t>– Twins who developed from a single fertilized egg that splits into two genetically exact siblings.</a:t>
            </a:r>
          </a:p>
          <a:p>
            <a:pPr lvl="1"/>
            <a:r>
              <a:rPr lang="en-US" u="sng" dirty="0" smtClean="0"/>
              <a:t>Fraternal twins </a:t>
            </a:r>
            <a:r>
              <a:rPr lang="en-US" dirty="0" smtClean="0"/>
              <a:t>– Twins who develop from separate eggs. Genetically, they are no closer than siblings, but share a fetal environment.</a:t>
            </a:r>
          </a:p>
          <a:p>
            <a:pPr lvl="1"/>
            <a:r>
              <a:rPr lang="en-US" dirty="0" smtClean="0"/>
              <a:t>Traits showing more in identical twins (genetics)</a:t>
            </a:r>
          </a:p>
          <a:p>
            <a:pPr lvl="2"/>
            <a:r>
              <a:rPr lang="en-US" dirty="0" smtClean="0"/>
              <a:t>Extraversion (outgoing)</a:t>
            </a:r>
          </a:p>
          <a:p>
            <a:pPr lvl="2"/>
            <a:r>
              <a:rPr lang="en-US" dirty="0" smtClean="0"/>
              <a:t>Neuroticism (emotional stability)</a:t>
            </a:r>
          </a:p>
          <a:p>
            <a:pPr lvl="2"/>
            <a:r>
              <a:rPr lang="en-US" dirty="0" smtClean="0"/>
              <a:t>Higher divorce rate (50% to genetics)</a:t>
            </a:r>
          </a:p>
          <a:p>
            <a:pPr lvl="2"/>
            <a:r>
              <a:rPr lang="en-US" dirty="0" smtClean="0"/>
              <a:t>Troubles at home and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Behavior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Twin Studies</a:t>
            </a:r>
          </a:p>
          <a:p>
            <a:pPr lvl="1"/>
            <a:r>
              <a:rPr lang="en-US" dirty="0" smtClean="0"/>
              <a:t>Separated twins</a:t>
            </a:r>
          </a:p>
          <a:p>
            <a:pPr lvl="2"/>
            <a:r>
              <a:rPr lang="en-US" dirty="0" smtClean="0"/>
              <a:t>More alike when genetically identical</a:t>
            </a:r>
          </a:p>
          <a:p>
            <a:pPr lvl="2"/>
            <a:r>
              <a:rPr lang="en-US" dirty="0" smtClean="0"/>
              <a:t>Critics will discover many coincidental similarities when you compare strangers of the same age and sex.</a:t>
            </a:r>
          </a:p>
          <a:p>
            <a:pPr lvl="2"/>
            <a:r>
              <a:rPr lang="en-US" dirty="0" smtClean="0"/>
              <a:t>Illustrate why thinking has shifted toward a greater appreciation of genetic influences.</a:t>
            </a:r>
          </a:p>
          <a:p>
            <a:pPr lvl="1"/>
            <a:endParaRPr lang="en-US" dirty="0"/>
          </a:p>
        </p:txBody>
      </p:sp>
      <p:pic>
        <p:nvPicPr>
          <p:cNvPr id="4" name="Picture 3" descr="twin_festival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3968242"/>
            <a:ext cx="4330700" cy="2889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161</TotalTime>
  <Words>1110</Words>
  <Application>Microsoft Office PowerPoint</Application>
  <PresentationFormat>On-screen Show 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Chapter 3</vt:lpstr>
      <vt:lpstr>I. Genes: Our Biological Blueprint</vt:lpstr>
      <vt:lpstr>I. Genes: Our Biological Blueprint</vt:lpstr>
      <vt:lpstr>II. Evolutionary Psychology</vt:lpstr>
      <vt:lpstr>II. Evolutionary Psychology</vt:lpstr>
      <vt:lpstr>II. Evolutionary Psychology</vt:lpstr>
      <vt:lpstr>III. Behavior Genetics</vt:lpstr>
      <vt:lpstr>III. Behavior Genetics</vt:lpstr>
      <vt:lpstr>III. Behavior Genetics</vt:lpstr>
      <vt:lpstr>III. Behavior Genetics</vt:lpstr>
      <vt:lpstr>III. Behavior Genetics</vt:lpstr>
      <vt:lpstr>IV. Environmental Influences</vt:lpstr>
      <vt:lpstr>IV. Environmental Influence</vt:lpstr>
      <vt:lpstr>IV. Environmental Influence</vt:lpstr>
      <vt:lpstr>IV. Environmental Influence</vt:lpstr>
      <vt:lpstr>V. Gender</vt:lpstr>
      <vt:lpstr>V. Gender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Tina Collins</dc:creator>
  <cp:lastModifiedBy>Tina Collins</cp:lastModifiedBy>
  <cp:revision>12</cp:revision>
  <dcterms:created xsi:type="dcterms:W3CDTF">2011-09-30T16:19:47Z</dcterms:created>
  <dcterms:modified xsi:type="dcterms:W3CDTF">2011-10-05T19:30:52Z</dcterms:modified>
</cp:coreProperties>
</file>