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AC6674-6EE2-448F-8E00-E34F925BFD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C6674-6EE2-448F-8E00-E34F925BFD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8" name="Slide Number Placeholder 7"/>
          <p:cNvSpPr>
            <a:spLocks noGrp="1"/>
          </p:cNvSpPr>
          <p:nvPr>
            <p:ph type="sldNum" sz="quarter" idx="11"/>
          </p:nvPr>
        </p:nvSpPr>
        <p:spPr/>
        <p:txBody>
          <a:bodyPr/>
          <a:lstStyle/>
          <a:p>
            <a:fld id="{11AC6674-6EE2-448F-8E00-E34F925BFD2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FF58D2-298A-441C-AA4F-D908CCE2C3DA}" type="datetimeFigureOut">
              <a:rPr lang="en-US" smtClean="0"/>
              <a:pPr/>
              <a:t>10/19/2011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1AC6674-6EE2-448F-8E00-E34F925BFD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4FF58D2-298A-441C-AA4F-D908CCE2C3DA}" type="datetimeFigureOut">
              <a:rPr lang="en-US" smtClean="0"/>
              <a:pPr/>
              <a:t>10/19/2011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C6674-6EE2-448F-8E00-E34F925BFD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4FF58D2-298A-441C-AA4F-D908CCE2C3DA}" type="datetimeFigureOut">
              <a:rPr lang="en-US" smtClean="0"/>
              <a:pPr/>
              <a:t>10/19/2011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1AC6674-6EE2-448F-8E00-E34F925BFD2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2UIU9XH-mUI" TargetMode="External"/><Relationship Id="rId2" Type="http://schemas.openxmlformats.org/officeDocument/2006/relationships/hyperlink" Target="http://www.youtube.com/watch?v=KlfOecrr6k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O7pQJ0ptjk0&amp;feature=relate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SR8j_P1O0os&amp;feature=relate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List_of_countries_by_life_expectancy" TargetMode="External"/><Relationship Id="rId2" Type="http://schemas.openxmlformats.org/officeDocument/2006/relationships/hyperlink" Target="http://www.youtube.com/watch?v=iYhCn0jf46U" TargetMode="External"/><Relationship Id="rId1" Type="http://schemas.openxmlformats.org/officeDocument/2006/relationships/slideLayout" Target="../slideLayouts/slideLayout2.xml"/><Relationship Id="rId4" Type="http://schemas.openxmlformats.org/officeDocument/2006/relationships/hyperlink" Target="http://www.youtube.com/watch?v=IcuDz7tOL7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dicinenet.com/fetal_development_pictures_slideshow/article.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WAQur-Y_BJ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ue8y-JVhjS0&amp;feature=relate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OinqFgsIbh0" TargetMode="External"/><Relationship Id="rId2" Type="http://schemas.openxmlformats.org/officeDocument/2006/relationships/hyperlink" Target="http://www.youtube.com/watch?v=GLj0IZFLKvg&amp;feature=related"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zjJdcXA1KH8&amp;feature=relat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Developing person</a:t>
            </a:r>
            <a:endParaRPr lang="en-US" dirty="0"/>
          </a:p>
        </p:txBody>
      </p:sp>
      <p:sp>
        <p:nvSpPr>
          <p:cNvPr id="3" name="Subtitle 2"/>
          <p:cNvSpPr>
            <a:spLocks noGrp="1"/>
          </p:cNvSpPr>
          <p:nvPr>
            <p:ph type="subTitle" idx="1"/>
          </p:nvPr>
        </p:nvSpPr>
        <p:spPr/>
        <p:txBody>
          <a:bodyPr/>
          <a:lstStyle/>
          <a:p>
            <a:r>
              <a:rPr lang="en-US" dirty="0" smtClean="0"/>
              <a:t>Chapter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a:xfrm>
            <a:off x="457200" y="1600200"/>
            <a:ext cx="7467600" cy="4953000"/>
          </a:xfrm>
        </p:spPr>
        <p:txBody>
          <a:bodyPr>
            <a:normAutofit lnSpcReduction="10000"/>
          </a:bodyPr>
          <a:lstStyle/>
          <a:p>
            <a:r>
              <a:rPr lang="en-US" dirty="0" smtClean="0"/>
              <a:t>Social Development</a:t>
            </a:r>
          </a:p>
          <a:p>
            <a:pPr lvl="1"/>
            <a:r>
              <a:rPr lang="en-US" dirty="0" smtClean="0"/>
              <a:t>Origins of attachment</a:t>
            </a:r>
          </a:p>
          <a:p>
            <a:pPr lvl="2"/>
            <a:r>
              <a:rPr lang="en-US" u="sng" dirty="0" smtClean="0"/>
              <a:t>Body Contact </a:t>
            </a:r>
            <a:r>
              <a:rPr lang="en-US" dirty="0" smtClean="0"/>
              <a:t>– Harry Harlow found monkeys preferred the soft comforting “mother” over the “mother” with the bottle. </a:t>
            </a:r>
            <a:r>
              <a:rPr lang="en-US" dirty="0" smtClean="0">
                <a:hlinkClick r:id="rId2"/>
              </a:rPr>
              <a:t>Example</a:t>
            </a:r>
            <a:endParaRPr lang="en-US" dirty="0" smtClean="0"/>
          </a:p>
          <a:p>
            <a:pPr lvl="2"/>
            <a:r>
              <a:rPr lang="en-US" u="sng" dirty="0" smtClean="0"/>
              <a:t>Familiarity</a:t>
            </a:r>
            <a:r>
              <a:rPr lang="en-US" dirty="0" smtClean="0"/>
              <a:t> – </a:t>
            </a:r>
            <a:r>
              <a:rPr lang="en-US" dirty="0" err="1" smtClean="0"/>
              <a:t>Konrad</a:t>
            </a:r>
            <a:r>
              <a:rPr lang="en-US" dirty="0" smtClean="0"/>
              <a:t> Lorenz imprinted ducklings on himself but found it hard to reverse. </a:t>
            </a:r>
            <a:r>
              <a:rPr lang="en-US" dirty="0" smtClean="0">
                <a:hlinkClick r:id="rId3"/>
              </a:rPr>
              <a:t>Example</a:t>
            </a:r>
            <a:endParaRPr lang="en-US" dirty="0" smtClean="0"/>
          </a:p>
          <a:p>
            <a:pPr lvl="3"/>
            <a:r>
              <a:rPr lang="en-US" u="sng" dirty="0" smtClean="0"/>
              <a:t>Critical Period </a:t>
            </a:r>
            <a:r>
              <a:rPr lang="en-US" dirty="0" smtClean="0"/>
              <a:t>– Optimal period shortly after birth when an animal’s exposure to certain stimuli produce development.</a:t>
            </a:r>
          </a:p>
          <a:p>
            <a:pPr lvl="3"/>
            <a:r>
              <a:rPr lang="en-US" u="sng" dirty="0" smtClean="0"/>
              <a:t>Imprinting</a:t>
            </a:r>
            <a:r>
              <a:rPr lang="en-US" dirty="0" smtClean="0"/>
              <a:t> – Process where certain animals form attachments during a critical period early in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a:xfrm>
            <a:off x="457200" y="1600200"/>
            <a:ext cx="7696200" cy="4525963"/>
          </a:xfrm>
        </p:spPr>
        <p:txBody>
          <a:bodyPr/>
          <a:lstStyle/>
          <a:p>
            <a:r>
              <a:rPr lang="en-US" dirty="0" smtClean="0"/>
              <a:t>Social Development</a:t>
            </a:r>
          </a:p>
          <a:p>
            <a:pPr lvl="1"/>
            <a:r>
              <a:rPr lang="en-US" dirty="0" smtClean="0"/>
              <a:t>Effects of attachment</a:t>
            </a:r>
          </a:p>
          <a:p>
            <a:pPr lvl="2"/>
            <a:r>
              <a:rPr lang="en-US" dirty="0" smtClean="0"/>
              <a:t>Secure attachment predicts social competence</a:t>
            </a:r>
          </a:p>
          <a:p>
            <a:pPr lvl="2"/>
            <a:r>
              <a:rPr lang="en-US" dirty="0" smtClean="0"/>
              <a:t>Deprivation of attachment often leads to the unloved becoming the unloving</a:t>
            </a:r>
          </a:p>
          <a:p>
            <a:pPr lvl="2"/>
            <a:r>
              <a:rPr lang="en-US" dirty="0" smtClean="0"/>
              <a:t>Anything that prevents attachment is disruptive</a:t>
            </a:r>
          </a:p>
          <a:p>
            <a:pPr lvl="2"/>
            <a:r>
              <a:rPr lang="en-US" dirty="0" smtClean="0"/>
              <a:t>Good daycare does not effect attachment and has proven to be beneficial for children 2 and over (unresolved for infants)</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p:txBody>
          <a:bodyPr>
            <a:normAutofit fontScale="92500"/>
          </a:bodyPr>
          <a:lstStyle/>
          <a:p>
            <a:r>
              <a:rPr lang="en-US" dirty="0" smtClean="0"/>
              <a:t>Social Development</a:t>
            </a:r>
          </a:p>
          <a:p>
            <a:pPr lvl="1"/>
            <a:r>
              <a:rPr lang="en-US" u="sng" dirty="0" smtClean="0"/>
              <a:t>Self Concept </a:t>
            </a:r>
            <a:r>
              <a:rPr lang="en-US" dirty="0" smtClean="0"/>
              <a:t>– A sense of one’s identity and personal worth (stable by 8-10 years old)</a:t>
            </a:r>
          </a:p>
          <a:p>
            <a:pPr lvl="1"/>
            <a:r>
              <a:rPr lang="en-US" dirty="0" smtClean="0"/>
              <a:t>Parenting Styles</a:t>
            </a:r>
          </a:p>
          <a:p>
            <a:pPr lvl="2"/>
            <a:r>
              <a:rPr lang="en-US" u="sng" dirty="0" smtClean="0"/>
              <a:t>Authoritarian</a:t>
            </a:r>
            <a:r>
              <a:rPr lang="en-US" dirty="0" smtClean="0"/>
              <a:t> – Parents impose rules and expect obedience.</a:t>
            </a:r>
          </a:p>
          <a:p>
            <a:pPr lvl="2"/>
            <a:r>
              <a:rPr lang="en-US" u="sng" dirty="0" smtClean="0"/>
              <a:t>Permissive</a:t>
            </a:r>
            <a:r>
              <a:rPr lang="en-US" dirty="0" smtClean="0"/>
              <a:t> – Parents submit to child’s desires, make few demands and use little punishment.</a:t>
            </a:r>
          </a:p>
          <a:p>
            <a:pPr lvl="2"/>
            <a:r>
              <a:rPr lang="en-US" u="sng" dirty="0" smtClean="0"/>
              <a:t>Authoritative</a:t>
            </a:r>
            <a:r>
              <a:rPr lang="en-US" dirty="0" smtClean="0"/>
              <a:t> – Demanding and responsive.  Parents set and enforce rules but also explain reasons and encourage discussion.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Adolescence</a:t>
            </a:r>
            <a:endParaRPr lang="en-US" dirty="0"/>
          </a:p>
        </p:txBody>
      </p:sp>
      <p:sp>
        <p:nvSpPr>
          <p:cNvPr id="3" name="Content Placeholder 2"/>
          <p:cNvSpPr>
            <a:spLocks noGrp="1"/>
          </p:cNvSpPr>
          <p:nvPr>
            <p:ph idx="1"/>
          </p:nvPr>
        </p:nvSpPr>
        <p:spPr>
          <a:xfrm>
            <a:off x="304800" y="1600200"/>
            <a:ext cx="7924800" cy="4876800"/>
          </a:xfrm>
        </p:spPr>
        <p:txBody>
          <a:bodyPr>
            <a:normAutofit fontScale="77500" lnSpcReduction="20000"/>
          </a:bodyPr>
          <a:lstStyle/>
          <a:p>
            <a:r>
              <a:rPr lang="en-US" u="sng" dirty="0" smtClean="0"/>
              <a:t>Adolescence</a:t>
            </a:r>
            <a:r>
              <a:rPr lang="en-US" dirty="0" smtClean="0"/>
              <a:t> – Transition from childhood to adulthood, extending from puberty to independence.</a:t>
            </a:r>
          </a:p>
          <a:p>
            <a:r>
              <a:rPr lang="en-US" dirty="0" smtClean="0"/>
              <a:t>Physical Development</a:t>
            </a:r>
          </a:p>
          <a:p>
            <a:pPr lvl="1"/>
            <a:r>
              <a:rPr lang="en-US" u="sng" dirty="0" smtClean="0"/>
              <a:t>Puberty</a:t>
            </a:r>
            <a:r>
              <a:rPr lang="en-US" dirty="0" smtClean="0"/>
              <a:t> – Period of sexual maturation, during which a person becomes capable of reproducing (girls: around 11, boys: around 13)</a:t>
            </a:r>
          </a:p>
          <a:p>
            <a:pPr lvl="1"/>
            <a:r>
              <a:rPr lang="en-US" u="sng" dirty="0" smtClean="0"/>
              <a:t>Primary sex characteristics </a:t>
            </a:r>
            <a:r>
              <a:rPr lang="en-US" dirty="0" smtClean="0"/>
              <a:t>– The body structures that make sexual reproduction possible.</a:t>
            </a:r>
          </a:p>
          <a:p>
            <a:pPr lvl="1"/>
            <a:r>
              <a:rPr lang="en-US" u="sng" dirty="0" smtClean="0"/>
              <a:t>Secondary sex characteristics </a:t>
            </a:r>
            <a:r>
              <a:rPr lang="en-US" dirty="0" smtClean="0"/>
              <a:t>– Non-reproductive sex characteristics such as female breasts and hips and male voice change and hair.</a:t>
            </a:r>
          </a:p>
          <a:p>
            <a:pPr lvl="1"/>
            <a:r>
              <a:rPr lang="en-US" u="sng" dirty="0" smtClean="0"/>
              <a:t>Menarche</a:t>
            </a:r>
            <a:r>
              <a:rPr lang="en-US" dirty="0" smtClean="0"/>
              <a:t> – first menstrual period.</a:t>
            </a:r>
          </a:p>
          <a:p>
            <a:pPr lvl="1"/>
            <a:r>
              <a:rPr lang="en-US" dirty="0" smtClean="0"/>
              <a:t>Early maturation</a:t>
            </a:r>
          </a:p>
          <a:p>
            <a:pPr lvl="2"/>
            <a:r>
              <a:rPr lang="en-US" dirty="0" smtClean="0"/>
              <a:t>Boys: positive (More popular, self assured and independent)</a:t>
            </a:r>
          </a:p>
          <a:p>
            <a:pPr lvl="2"/>
            <a:r>
              <a:rPr lang="en-US" dirty="0" smtClean="0"/>
              <a:t>Girls: stressful (Associating with older teens and suffer teasing)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77500" lnSpcReduction="20000"/>
          </a:bodyPr>
          <a:lstStyle/>
          <a:p>
            <a:r>
              <a:rPr lang="en-US" dirty="0" smtClean="0"/>
              <a:t>A woman was near death from a special kind of cancer. There was one drug that the doctors thought might save her. It was a form of radium that a druggist in the same town had recently discovered. The drug was expensive to make, but the druggist was charging ten times what the drug cost him to produce. He paid $200 for the radium and charged $2,000 for a small dose of the drug. The sick woman's husband, Heinz, went to everyone he knew to borrow the money, but he could only get together about $1,000 which is half of what it cost. He told the druggist that his wife was dying and asked him to sell it cheaper or let him pay later. But the druggist said: "No, I discovered the drug and I'm going to make money from it." So Heinz got desperate and broke into the man's store to steal the drug for his wife.  </a:t>
            </a:r>
          </a:p>
          <a:p>
            <a:r>
              <a:rPr lang="en-US" dirty="0" smtClean="0"/>
              <a:t>Should Heinz have broken into the store to steal the drug for his wife? Why or why not?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Adolescence</a:t>
            </a:r>
            <a:endParaRPr lang="en-US" dirty="0"/>
          </a:p>
        </p:txBody>
      </p:sp>
      <p:sp>
        <p:nvSpPr>
          <p:cNvPr id="3" name="Content Placeholder 2"/>
          <p:cNvSpPr>
            <a:spLocks noGrp="1"/>
          </p:cNvSpPr>
          <p:nvPr>
            <p:ph idx="1"/>
          </p:nvPr>
        </p:nvSpPr>
        <p:spPr>
          <a:xfrm>
            <a:off x="457200" y="1600200"/>
            <a:ext cx="7467600" cy="4800600"/>
          </a:xfrm>
        </p:spPr>
        <p:txBody>
          <a:bodyPr>
            <a:normAutofit fontScale="85000" lnSpcReduction="20000"/>
          </a:bodyPr>
          <a:lstStyle/>
          <a:p>
            <a:r>
              <a:rPr lang="en-US" dirty="0" smtClean="0"/>
              <a:t>Cognitive Development</a:t>
            </a:r>
          </a:p>
          <a:p>
            <a:pPr lvl="1"/>
            <a:r>
              <a:rPr lang="en-US" dirty="0" smtClean="0"/>
              <a:t>Develop reasoning power (formal operational stage – capable of abstract logical thought)</a:t>
            </a:r>
          </a:p>
          <a:p>
            <a:pPr lvl="1"/>
            <a:r>
              <a:rPr lang="en-US" dirty="0" smtClean="0"/>
              <a:t>Developing morality</a:t>
            </a:r>
          </a:p>
          <a:p>
            <a:pPr lvl="2"/>
            <a:r>
              <a:rPr lang="en-US" dirty="0" smtClean="0"/>
              <a:t>Kohlberg’s levels of moral reasoning</a:t>
            </a:r>
          </a:p>
          <a:p>
            <a:pPr lvl="2"/>
            <a:r>
              <a:rPr lang="en-US" dirty="0" smtClean="0"/>
              <a:t>Pre-conventional morality (&lt;9yrs) – Obey either to avoid punishment or gain concrete rewards.</a:t>
            </a:r>
          </a:p>
          <a:p>
            <a:pPr lvl="2"/>
            <a:r>
              <a:rPr lang="en-US" dirty="0" smtClean="0"/>
              <a:t>Conventional morality (early adolescence) – Gain social approval or help maintain the social order.</a:t>
            </a:r>
          </a:p>
          <a:p>
            <a:pPr lvl="2"/>
            <a:r>
              <a:rPr lang="en-US" dirty="0" smtClean="0"/>
              <a:t>Post-conventional morality (controversial) – Affirms people’s agreed upon rights or perception of basic ethical principles.</a:t>
            </a:r>
          </a:p>
          <a:p>
            <a:pPr lvl="2"/>
            <a:r>
              <a:rPr lang="en-US" dirty="0" smtClean="0"/>
              <a:t>There is a slack between moral reasoning and moral actions. (People may do things that they don’t believe are moral)</a:t>
            </a:r>
          </a:p>
          <a:p>
            <a:pPr lvl="2"/>
            <a:r>
              <a:rPr lang="en-US" dirty="0" smtClean="0">
                <a:hlinkClick r:id="rId2"/>
              </a:rPr>
              <a:t>Kohlberg Video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Adolescence</a:t>
            </a:r>
            <a:endParaRPr lang="en-US" dirty="0"/>
          </a:p>
        </p:txBody>
      </p:sp>
      <p:sp>
        <p:nvSpPr>
          <p:cNvPr id="3" name="Content Placeholder 2"/>
          <p:cNvSpPr>
            <a:spLocks noGrp="1"/>
          </p:cNvSpPr>
          <p:nvPr>
            <p:ph idx="1"/>
          </p:nvPr>
        </p:nvSpPr>
        <p:spPr>
          <a:xfrm>
            <a:off x="457200" y="1600200"/>
            <a:ext cx="8077200" cy="4525963"/>
          </a:xfrm>
        </p:spPr>
        <p:txBody>
          <a:bodyPr>
            <a:normAutofit fontScale="92500" lnSpcReduction="20000"/>
          </a:bodyPr>
          <a:lstStyle/>
          <a:p>
            <a:r>
              <a:rPr lang="en-US" dirty="0" smtClean="0"/>
              <a:t>Social Development</a:t>
            </a:r>
          </a:p>
          <a:p>
            <a:pPr lvl="1"/>
            <a:r>
              <a:rPr lang="en-US" dirty="0" smtClean="0"/>
              <a:t>Erik Erickson – Psychologist who believed that each stage of life has its own psychological task, a crisis that needs resolution.</a:t>
            </a:r>
          </a:p>
          <a:p>
            <a:pPr lvl="1"/>
            <a:r>
              <a:rPr lang="en-US" dirty="0" smtClean="0"/>
              <a:t>Erickson’s stages of Psychosocial Development:</a:t>
            </a:r>
          </a:p>
          <a:p>
            <a:pPr lvl="2"/>
            <a:r>
              <a:rPr lang="en-US" dirty="0" smtClean="0"/>
              <a:t>Trust vs. mistrust (0-1)</a:t>
            </a:r>
          </a:p>
          <a:p>
            <a:pPr lvl="2"/>
            <a:r>
              <a:rPr lang="en-US" dirty="0" smtClean="0"/>
              <a:t>Autonomy vs. shame/doubt (1-2)</a:t>
            </a:r>
          </a:p>
          <a:p>
            <a:pPr lvl="2"/>
            <a:r>
              <a:rPr lang="en-US" dirty="0" smtClean="0"/>
              <a:t>Initiative vs. guilt (3-5)</a:t>
            </a:r>
          </a:p>
          <a:p>
            <a:pPr lvl="2"/>
            <a:r>
              <a:rPr lang="en-US" dirty="0" smtClean="0"/>
              <a:t>Competence vs. inferiority (6-12)</a:t>
            </a:r>
          </a:p>
          <a:p>
            <a:pPr lvl="2"/>
            <a:r>
              <a:rPr lang="en-US" dirty="0" smtClean="0">
                <a:hlinkClick r:id="rId2"/>
              </a:rPr>
              <a:t>Identity vs. role confusion </a:t>
            </a:r>
            <a:r>
              <a:rPr lang="en-US" dirty="0" smtClean="0"/>
              <a:t>(13-20)</a:t>
            </a:r>
          </a:p>
          <a:p>
            <a:pPr lvl="2"/>
            <a:r>
              <a:rPr lang="en-US" dirty="0" smtClean="0"/>
              <a:t>Intimacy vs. isolation (20-40)</a:t>
            </a:r>
          </a:p>
          <a:p>
            <a:pPr lvl="2"/>
            <a:r>
              <a:rPr lang="en-US" dirty="0" err="1" smtClean="0"/>
              <a:t>Generativity</a:t>
            </a:r>
            <a:r>
              <a:rPr lang="en-US" dirty="0" smtClean="0"/>
              <a:t> vs. stagnation (40-60)</a:t>
            </a:r>
          </a:p>
          <a:p>
            <a:pPr lvl="2"/>
            <a:r>
              <a:rPr lang="en-US" dirty="0" smtClean="0"/>
              <a:t>Integrity vs. despair (60+)</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to="" calcmode="lin" valueType="num">
                                      <p:cBhvr>
                                        <p:cTn id="57"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Adulthood</a:t>
            </a:r>
            <a:endParaRPr lang="en-US" dirty="0"/>
          </a:p>
        </p:txBody>
      </p:sp>
      <p:sp>
        <p:nvSpPr>
          <p:cNvPr id="3" name="Content Placeholder 2"/>
          <p:cNvSpPr>
            <a:spLocks noGrp="1"/>
          </p:cNvSpPr>
          <p:nvPr>
            <p:ph idx="1"/>
          </p:nvPr>
        </p:nvSpPr>
        <p:spPr>
          <a:xfrm>
            <a:off x="457200" y="1295400"/>
            <a:ext cx="8001000" cy="4953000"/>
          </a:xfrm>
        </p:spPr>
        <p:txBody>
          <a:bodyPr>
            <a:normAutofit fontScale="70000" lnSpcReduction="20000"/>
          </a:bodyPr>
          <a:lstStyle/>
          <a:p>
            <a:r>
              <a:rPr lang="en-US" dirty="0" smtClean="0"/>
              <a:t>Physical changes</a:t>
            </a:r>
          </a:p>
          <a:p>
            <a:pPr lvl="1"/>
            <a:r>
              <a:rPr lang="en-US" u="sng" dirty="0" smtClean="0"/>
              <a:t>Menopause</a:t>
            </a:r>
            <a:r>
              <a:rPr lang="en-US" dirty="0" smtClean="0"/>
              <a:t> – Natural cessation of the menstrual cycle</a:t>
            </a:r>
          </a:p>
          <a:p>
            <a:pPr lvl="1"/>
            <a:r>
              <a:rPr lang="en-US" dirty="0" smtClean="0"/>
              <a:t>No equivalent stage in men but they do experience gradual declines in hormones</a:t>
            </a:r>
          </a:p>
          <a:p>
            <a:pPr lvl="1"/>
            <a:r>
              <a:rPr lang="en-US" dirty="0" smtClean="0"/>
              <a:t>Our culture tries to mask aging (</a:t>
            </a:r>
            <a:r>
              <a:rPr lang="en-US" dirty="0" smtClean="0">
                <a:hlinkClick r:id="rId2"/>
              </a:rPr>
              <a:t>video</a:t>
            </a:r>
            <a:r>
              <a:rPr lang="en-US" dirty="0" smtClean="0"/>
              <a:t>)</a:t>
            </a:r>
          </a:p>
          <a:p>
            <a:r>
              <a:rPr lang="en-US" dirty="0" smtClean="0"/>
              <a:t>Late adulthood</a:t>
            </a:r>
          </a:p>
          <a:p>
            <a:pPr lvl="1"/>
            <a:r>
              <a:rPr lang="en-US" dirty="0" smtClean="0"/>
              <a:t>Life expectancy (</a:t>
            </a:r>
            <a:r>
              <a:rPr lang="en-US" dirty="0" smtClean="0">
                <a:hlinkClick r:id="rId3"/>
              </a:rPr>
              <a:t>interesting</a:t>
            </a:r>
            <a:r>
              <a:rPr lang="en-US" dirty="0" smtClean="0"/>
              <a:t>….)</a:t>
            </a:r>
          </a:p>
          <a:p>
            <a:pPr lvl="1"/>
            <a:r>
              <a:rPr lang="en-US" dirty="0" smtClean="0"/>
              <a:t>Sensory abilities decrease with age</a:t>
            </a:r>
          </a:p>
          <a:p>
            <a:pPr lvl="1"/>
            <a:r>
              <a:rPr lang="en-US" dirty="0" smtClean="0"/>
              <a:t>Immune system weakens but a high accumulation of antibodies results in less colds and </a:t>
            </a:r>
            <a:r>
              <a:rPr lang="en-US" dirty="0" err="1" smtClean="0"/>
              <a:t>flus</a:t>
            </a:r>
            <a:endParaRPr lang="en-US" dirty="0" smtClean="0"/>
          </a:p>
          <a:p>
            <a:pPr lvl="1"/>
            <a:r>
              <a:rPr lang="en-US" dirty="0" smtClean="0"/>
              <a:t>Reaction time slows</a:t>
            </a:r>
          </a:p>
          <a:p>
            <a:pPr lvl="1"/>
            <a:r>
              <a:rPr lang="en-US" dirty="0" smtClean="0"/>
              <a:t>Brain regions important to memory shrink</a:t>
            </a:r>
          </a:p>
          <a:p>
            <a:pPr lvl="1"/>
            <a:r>
              <a:rPr lang="en-US" dirty="0" smtClean="0"/>
              <a:t>More active younger = more vigor older</a:t>
            </a:r>
          </a:p>
          <a:p>
            <a:pPr lvl="1"/>
            <a:r>
              <a:rPr lang="en-US" dirty="0" smtClean="0"/>
              <a:t>Dementia – Mental erosion</a:t>
            </a:r>
          </a:p>
          <a:p>
            <a:pPr lvl="1"/>
            <a:r>
              <a:rPr lang="en-US" dirty="0" smtClean="0"/>
              <a:t>Alzheimer’s Disease – A progressive and irreversible brain disorder characterized by gradual deterioration of memory, reasoning, language and physical functioning. (</a:t>
            </a:r>
            <a:r>
              <a:rPr lang="en-US" dirty="0" smtClean="0">
                <a:hlinkClick r:id="rId4"/>
              </a:rPr>
              <a:t>video</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to="" calcmode="lin" valueType="num">
                                      <p:cBhvr>
                                        <p:cTn id="57" dur="1" fill="hold"/>
                                        <p:tgtEl>
                                          <p:spTgt spid="3">
                                            <p:txEl>
                                              <p:pRg st="10" end="10"/>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to="" calcmode="lin" valueType="num">
                                      <p:cBhvr>
                                        <p:cTn id="62" dur="1" fill="hold"/>
                                        <p:tgtEl>
                                          <p:spTgt spid="3">
                                            <p:txEl>
                                              <p:pRg st="11" end="11"/>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to="" calcmode="lin" valueType="num">
                                      <p:cBhvr>
                                        <p:cTn id="6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Adulthood</a:t>
            </a:r>
            <a:endParaRPr lang="en-US" dirty="0"/>
          </a:p>
        </p:txBody>
      </p:sp>
      <p:sp>
        <p:nvSpPr>
          <p:cNvPr id="3" name="Content Placeholder 2"/>
          <p:cNvSpPr>
            <a:spLocks noGrp="1"/>
          </p:cNvSpPr>
          <p:nvPr>
            <p:ph idx="1"/>
          </p:nvPr>
        </p:nvSpPr>
        <p:spPr/>
        <p:txBody>
          <a:bodyPr>
            <a:normAutofit lnSpcReduction="10000"/>
          </a:bodyPr>
          <a:lstStyle/>
          <a:p>
            <a:r>
              <a:rPr lang="en-US" dirty="0" smtClean="0"/>
              <a:t>Cognitive Changes</a:t>
            </a:r>
          </a:p>
          <a:p>
            <a:pPr lvl="1"/>
            <a:r>
              <a:rPr lang="en-US" dirty="0" smtClean="0"/>
              <a:t>Older people have a hard time with recall but recognition stays constant.</a:t>
            </a:r>
          </a:p>
          <a:p>
            <a:pPr lvl="1"/>
            <a:r>
              <a:rPr lang="en-US" dirty="0" smtClean="0"/>
              <a:t>There is less decline if information is meaningful.</a:t>
            </a:r>
          </a:p>
          <a:p>
            <a:pPr lvl="1"/>
            <a:r>
              <a:rPr lang="en-US" u="sng" dirty="0" smtClean="0"/>
              <a:t>Crystallized intelligence </a:t>
            </a:r>
            <a:r>
              <a:rPr lang="en-US" dirty="0" smtClean="0"/>
              <a:t>– One’s accumulated knowledge and verbal skills; Tends to increase with age.</a:t>
            </a:r>
          </a:p>
          <a:p>
            <a:pPr lvl="1"/>
            <a:r>
              <a:rPr lang="en-US" u="sng" dirty="0" smtClean="0"/>
              <a:t>Fluid intelligence </a:t>
            </a:r>
            <a:r>
              <a:rPr lang="en-US" dirty="0" smtClean="0"/>
              <a:t>– One’s ability to reason speedily and abstractly; Tends to decrease during late adulthood.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Adulthood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Social Changes</a:t>
            </a:r>
          </a:p>
          <a:p>
            <a:pPr lvl="1"/>
            <a:r>
              <a:rPr lang="en-US" dirty="0" smtClean="0"/>
              <a:t>Evidence of a mid-life crisis is not supported</a:t>
            </a:r>
          </a:p>
          <a:p>
            <a:pPr lvl="1"/>
            <a:r>
              <a:rPr lang="en-US" u="sng" dirty="0" smtClean="0"/>
              <a:t>Social clock </a:t>
            </a:r>
            <a:r>
              <a:rPr lang="en-US" dirty="0" smtClean="0"/>
              <a:t>– The culturally preferred timing of social events such as marriage, parenthood, and retirement.</a:t>
            </a:r>
          </a:p>
          <a:p>
            <a:pPr lvl="1"/>
            <a:r>
              <a:rPr lang="en-US" dirty="0" smtClean="0"/>
              <a:t>Life events – Marriage, parenthood, vocational changes, divorce, empty nest, relocation, retirement.</a:t>
            </a:r>
          </a:p>
          <a:p>
            <a:pPr lvl="1"/>
            <a:r>
              <a:rPr lang="en-US" dirty="0" smtClean="0"/>
              <a:t>Emotional comparison (teenagers – emotional roller coaster, old age- paddling a canoe)</a:t>
            </a:r>
          </a:p>
          <a:p>
            <a:pPr lvl="1"/>
            <a:r>
              <a:rPr lang="en-US" dirty="0" smtClean="0"/>
              <a:t>Range of reactions to death and dying is wide – some grieve hard and for a long time while others grieve lightly and briefly.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Prenatal Development and the Newborn</a:t>
            </a:r>
            <a:endParaRPr lang="en-US" dirty="0"/>
          </a:p>
        </p:txBody>
      </p:sp>
      <p:sp>
        <p:nvSpPr>
          <p:cNvPr id="3" name="Content Placeholder 2"/>
          <p:cNvSpPr>
            <a:spLocks noGrp="1"/>
          </p:cNvSpPr>
          <p:nvPr>
            <p:ph idx="1"/>
          </p:nvPr>
        </p:nvSpPr>
        <p:spPr>
          <a:xfrm>
            <a:off x="457200" y="1600200"/>
            <a:ext cx="7467600" cy="5105400"/>
          </a:xfrm>
        </p:spPr>
        <p:txBody>
          <a:bodyPr>
            <a:normAutofit fontScale="85000" lnSpcReduction="10000"/>
          </a:bodyPr>
          <a:lstStyle/>
          <a:p>
            <a:r>
              <a:rPr lang="en-US" dirty="0" smtClean="0"/>
              <a:t>Prenatal Development (</a:t>
            </a:r>
            <a:r>
              <a:rPr lang="en-US" dirty="0" smtClean="0">
                <a:hlinkClick r:id="rId2"/>
              </a:rPr>
              <a:t>slideshow</a:t>
            </a:r>
            <a:r>
              <a:rPr lang="en-US" dirty="0" smtClean="0"/>
              <a:t>)</a:t>
            </a:r>
          </a:p>
          <a:p>
            <a:pPr lvl="1"/>
            <a:r>
              <a:rPr lang="en-US" u="sng" dirty="0" smtClean="0"/>
              <a:t>Zygote</a:t>
            </a:r>
            <a:r>
              <a:rPr lang="en-US" dirty="0" smtClean="0"/>
              <a:t> – The fertilized egg from conception to 2 weeks.</a:t>
            </a:r>
          </a:p>
          <a:p>
            <a:pPr lvl="1"/>
            <a:r>
              <a:rPr lang="en-US" u="sng" dirty="0" smtClean="0"/>
              <a:t>Embryo</a:t>
            </a:r>
            <a:r>
              <a:rPr lang="en-US" dirty="0" smtClean="0"/>
              <a:t> – The developing human organism from about 2 weeks after fertilization through the second month.</a:t>
            </a:r>
          </a:p>
          <a:p>
            <a:pPr lvl="1"/>
            <a:r>
              <a:rPr lang="en-US" u="sng" dirty="0" smtClean="0"/>
              <a:t>Fetus</a:t>
            </a:r>
            <a:r>
              <a:rPr lang="en-US" dirty="0" smtClean="0"/>
              <a:t> – Developing human organism from 9 weeks after conception to birth.</a:t>
            </a:r>
          </a:p>
          <a:p>
            <a:pPr lvl="1"/>
            <a:r>
              <a:rPr lang="en-US" u="sng" dirty="0" err="1" smtClean="0"/>
              <a:t>Teratogens</a:t>
            </a:r>
            <a:r>
              <a:rPr lang="en-US" dirty="0" smtClean="0"/>
              <a:t> – Agents that can breach the embryo or fetus during the prenatal development and cause harm (ex: Drugs, alcohol, nicotine)</a:t>
            </a:r>
          </a:p>
          <a:p>
            <a:pPr lvl="1"/>
            <a:r>
              <a:rPr lang="en-US" u="sng" dirty="0" smtClean="0"/>
              <a:t>Fetal Alcohol Syndrome </a:t>
            </a:r>
            <a:r>
              <a:rPr lang="en-US" dirty="0" smtClean="0"/>
              <a:t>– Physical and cognitive abnormalities in children caused by heavy drinking during pregnancy. (leading cause of mental retardation)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Adulthood</a:t>
            </a:r>
            <a:endParaRPr lang="en-US" dirty="0"/>
          </a:p>
        </p:txBody>
      </p:sp>
      <p:sp>
        <p:nvSpPr>
          <p:cNvPr id="3" name="Content Placeholder 2"/>
          <p:cNvSpPr>
            <a:spLocks noGrp="1"/>
          </p:cNvSpPr>
          <p:nvPr>
            <p:ph idx="1"/>
          </p:nvPr>
        </p:nvSpPr>
        <p:spPr>
          <a:xfrm>
            <a:off x="152400" y="1828800"/>
            <a:ext cx="7848600" cy="4525963"/>
          </a:xfrm>
        </p:spPr>
        <p:txBody>
          <a:bodyPr>
            <a:normAutofit lnSpcReduction="10000"/>
          </a:bodyPr>
          <a:lstStyle/>
          <a:p>
            <a:r>
              <a:rPr lang="en-US" dirty="0" smtClean="0"/>
              <a:t>Adulthood commitments:</a:t>
            </a:r>
          </a:p>
          <a:p>
            <a:pPr lvl="1"/>
            <a:r>
              <a:rPr lang="en-US" dirty="0" smtClean="0"/>
              <a:t>Love</a:t>
            </a:r>
          </a:p>
          <a:p>
            <a:pPr lvl="2"/>
            <a:r>
              <a:rPr lang="en-US" dirty="0" smtClean="0"/>
              <a:t>More satisfying when marked by similar interests</a:t>
            </a:r>
          </a:p>
          <a:p>
            <a:pPr lvl="2"/>
            <a:r>
              <a:rPr lang="en-US" dirty="0" smtClean="0"/>
              <a:t>More likely to last when marriage after age 20 and both are well educated</a:t>
            </a:r>
          </a:p>
          <a:p>
            <a:pPr lvl="2"/>
            <a:r>
              <a:rPr lang="en-US" dirty="0" smtClean="0"/>
              <a:t>Married couples report being happier than singles</a:t>
            </a:r>
          </a:p>
          <a:p>
            <a:pPr lvl="2"/>
            <a:r>
              <a:rPr lang="en-US" dirty="0" smtClean="0"/>
              <a:t>“Empty Nest” is usually a happy place</a:t>
            </a:r>
          </a:p>
          <a:p>
            <a:pPr lvl="1"/>
            <a:r>
              <a:rPr lang="en-US" dirty="0" smtClean="0"/>
              <a:t>Work</a:t>
            </a:r>
          </a:p>
          <a:p>
            <a:pPr lvl="2"/>
            <a:r>
              <a:rPr lang="en-US" dirty="0" smtClean="0"/>
              <a:t>For many, who you are = what you do</a:t>
            </a:r>
          </a:p>
          <a:p>
            <a:pPr lvl="2"/>
            <a:r>
              <a:rPr lang="en-US" dirty="0" smtClean="0"/>
              <a:t>Happiness = finding work that fits your interests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Prenatal Development and the Newborn</a:t>
            </a:r>
            <a:endParaRPr lang="en-US" dirty="0"/>
          </a:p>
        </p:txBody>
      </p:sp>
      <p:sp>
        <p:nvSpPr>
          <p:cNvPr id="3" name="Content Placeholder 2"/>
          <p:cNvSpPr>
            <a:spLocks noGrp="1"/>
          </p:cNvSpPr>
          <p:nvPr>
            <p:ph idx="1"/>
          </p:nvPr>
        </p:nvSpPr>
        <p:spPr/>
        <p:txBody>
          <a:bodyPr/>
          <a:lstStyle/>
          <a:p>
            <a:r>
              <a:rPr lang="en-US" dirty="0" smtClean="0"/>
              <a:t>The Competent Newborn</a:t>
            </a:r>
          </a:p>
          <a:p>
            <a:pPr lvl="1"/>
            <a:r>
              <a:rPr lang="en-US" dirty="0" smtClean="0"/>
              <a:t>Rooting Reflex – A baby’s tendency, when touched on the cheek, to open the mouth and search for the nipple.</a:t>
            </a:r>
          </a:p>
          <a:p>
            <a:pPr lvl="1"/>
            <a:r>
              <a:rPr lang="en-US" dirty="0" smtClean="0"/>
              <a:t>What can babies sense?</a:t>
            </a:r>
          </a:p>
          <a:p>
            <a:pPr lvl="2"/>
            <a:r>
              <a:rPr lang="en-US" dirty="0" smtClean="0"/>
              <a:t>Born preferring faces</a:t>
            </a:r>
          </a:p>
          <a:p>
            <a:pPr lvl="2"/>
            <a:r>
              <a:rPr lang="en-US" dirty="0" smtClean="0"/>
              <a:t>Turn toward human voices</a:t>
            </a:r>
          </a:p>
          <a:p>
            <a:pPr lvl="2"/>
            <a:r>
              <a:rPr lang="en-US" dirty="0" smtClean="0"/>
              <a:t>Prefer to look at things 8-12” away</a:t>
            </a:r>
          </a:p>
          <a:p>
            <a:pPr lvl="2"/>
            <a:r>
              <a:rPr lang="en-US" dirty="0" smtClean="0"/>
              <a:t>Within the first week, can detect their mother’s smell from others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a:xfrm>
            <a:off x="457200" y="1600200"/>
            <a:ext cx="3124200" cy="4876800"/>
          </a:xfrm>
        </p:spPr>
        <p:txBody>
          <a:bodyPr>
            <a:normAutofit fontScale="85000" lnSpcReduction="20000"/>
          </a:bodyPr>
          <a:lstStyle/>
          <a:p>
            <a:r>
              <a:rPr lang="en-US" dirty="0" smtClean="0"/>
              <a:t>Physical Development</a:t>
            </a:r>
          </a:p>
          <a:p>
            <a:pPr lvl="1"/>
            <a:r>
              <a:rPr lang="en-US" u="sng" dirty="0" smtClean="0"/>
              <a:t>Maturation </a:t>
            </a:r>
            <a:r>
              <a:rPr lang="en-US" dirty="0" smtClean="0"/>
              <a:t>– Biological growth processes that enable orderly changes in behavior, relatively uninfluenced by experience.</a:t>
            </a:r>
          </a:p>
          <a:p>
            <a:pPr lvl="1"/>
            <a:r>
              <a:rPr lang="en-US" dirty="0" smtClean="0"/>
              <a:t>Maturation sets the course of development, experience adjusts it.</a:t>
            </a:r>
          </a:p>
        </p:txBody>
      </p:sp>
      <p:pic>
        <p:nvPicPr>
          <p:cNvPr id="4" name="Picture 3" descr="motor development mod 4.jpg"/>
          <p:cNvPicPr>
            <a:picLocks noChangeAspect="1"/>
          </p:cNvPicPr>
          <p:nvPr/>
        </p:nvPicPr>
        <p:blipFill>
          <a:blip r:embed="rId2" cstate="print"/>
          <a:stretch>
            <a:fillRect/>
          </a:stretch>
        </p:blipFill>
        <p:spPr>
          <a:xfrm>
            <a:off x="4191000" y="1143000"/>
            <a:ext cx="4648200" cy="571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to="" calcmode="lin" valueType="num">
                                      <p:cBhvr>
                                        <p:cTn id="2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p:txBody>
          <a:bodyPr>
            <a:normAutofit lnSpcReduction="10000"/>
          </a:bodyPr>
          <a:lstStyle/>
          <a:p>
            <a:r>
              <a:rPr lang="en-US" dirty="0" smtClean="0"/>
              <a:t>Cognitive Development</a:t>
            </a:r>
          </a:p>
          <a:p>
            <a:pPr lvl="1"/>
            <a:r>
              <a:rPr lang="en-US" dirty="0" smtClean="0"/>
              <a:t>Piaget said the child’s mind is not a miniature model of an adult’s mind and it develops through stages.</a:t>
            </a:r>
          </a:p>
          <a:p>
            <a:pPr lvl="1"/>
            <a:r>
              <a:rPr lang="en-US" u="sng" dirty="0" smtClean="0"/>
              <a:t>Schemas</a:t>
            </a:r>
            <a:r>
              <a:rPr lang="en-US" dirty="0" smtClean="0"/>
              <a:t> – A concept or framework that organizes and interprets information.</a:t>
            </a:r>
          </a:p>
          <a:p>
            <a:pPr lvl="2"/>
            <a:r>
              <a:rPr lang="en-US" u="sng" dirty="0" smtClean="0"/>
              <a:t>Assimilation</a:t>
            </a:r>
            <a:r>
              <a:rPr lang="en-US" dirty="0" smtClean="0"/>
              <a:t> – Interpreting one’s new experience in terms of an existing schema.</a:t>
            </a:r>
          </a:p>
          <a:p>
            <a:pPr lvl="2"/>
            <a:r>
              <a:rPr lang="en-US" u="sng" dirty="0" smtClean="0"/>
              <a:t>Accommodation</a:t>
            </a:r>
            <a:r>
              <a:rPr lang="en-US" dirty="0" smtClean="0"/>
              <a:t> – Adapting one’s current schema to incorporate new information.</a:t>
            </a:r>
          </a:p>
          <a:p>
            <a:pPr lvl="2"/>
            <a:r>
              <a:rPr lang="en-US" dirty="0" smtClean="0">
                <a:hlinkClick r:id="rId2"/>
              </a:rPr>
              <a:t>Video example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to="" calcmode="lin" valueType="num">
                                      <p:cBhvr>
                                        <p:cTn id="33"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a:xfrm>
            <a:off x="457200" y="1600200"/>
            <a:ext cx="7772400" cy="4876800"/>
          </a:xfrm>
        </p:spPr>
        <p:txBody>
          <a:bodyPr>
            <a:normAutofit/>
          </a:bodyPr>
          <a:lstStyle/>
          <a:p>
            <a:r>
              <a:rPr lang="en-US" dirty="0" smtClean="0"/>
              <a:t>Piaget’s Theory</a:t>
            </a:r>
          </a:p>
          <a:p>
            <a:pPr lvl="1"/>
            <a:r>
              <a:rPr lang="en-US" u="sng" dirty="0" err="1" smtClean="0"/>
              <a:t>Sensorimotor</a:t>
            </a:r>
            <a:r>
              <a:rPr lang="en-US" dirty="0" smtClean="0"/>
              <a:t> (birth – 2 years)- Infants know the world mostly in terms of their sensory impressions and motor activities.</a:t>
            </a:r>
          </a:p>
          <a:p>
            <a:pPr lvl="2"/>
            <a:r>
              <a:rPr lang="en-US" u="sng" dirty="0" smtClean="0"/>
              <a:t>Object Permanence </a:t>
            </a:r>
            <a:r>
              <a:rPr lang="en-US" dirty="0" smtClean="0"/>
              <a:t>– Awareness that things continue to exist even when not perceived. </a:t>
            </a:r>
            <a:r>
              <a:rPr lang="en-US" dirty="0" smtClean="0">
                <a:hlinkClick r:id="rId2"/>
              </a:rPr>
              <a:t>Watch an example.</a:t>
            </a:r>
            <a:endParaRPr lang="en-US" dirty="0" smtClean="0"/>
          </a:p>
        </p:txBody>
      </p:sp>
      <p:pic>
        <p:nvPicPr>
          <p:cNvPr id="4" name="Picture 3" descr="Toast_permanence.jpg"/>
          <p:cNvPicPr>
            <a:picLocks noChangeAspect="1"/>
          </p:cNvPicPr>
          <p:nvPr/>
        </p:nvPicPr>
        <p:blipFill>
          <a:blip r:embed="rId3" cstate="print"/>
          <a:stretch>
            <a:fillRect/>
          </a:stretch>
        </p:blipFill>
        <p:spPr>
          <a:xfrm>
            <a:off x="1371600" y="4648200"/>
            <a:ext cx="6371473" cy="220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to="" calcmode="lin" valueType="num">
                                      <p:cBhvr>
                                        <p:cTn id="2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a:xfrm>
            <a:off x="457200" y="1295400"/>
            <a:ext cx="7467600" cy="4525963"/>
          </a:xfrm>
        </p:spPr>
        <p:txBody>
          <a:bodyPr>
            <a:normAutofit fontScale="92500" lnSpcReduction="10000"/>
          </a:bodyPr>
          <a:lstStyle/>
          <a:p>
            <a:r>
              <a:rPr lang="en-US" dirty="0" smtClean="0"/>
              <a:t>Piaget’s Theory</a:t>
            </a:r>
          </a:p>
          <a:p>
            <a:pPr lvl="1"/>
            <a:r>
              <a:rPr lang="en-US" u="sng" dirty="0" smtClean="0"/>
              <a:t>Preoperational</a:t>
            </a:r>
            <a:r>
              <a:rPr lang="en-US" dirty="0" smtClean="0"/>
              <a:t> (2-6/7 years) – Child learns to use language but does not comprehend mental operations of concrete logic.</a:t>
            </a:r>
          </a:p>
          <a:p>
            <a:pPr lvl="2"/>
            <a:r>
              <a:rPr lang="en-US" u="sng" dirty="0" smtClean="0"/>
              <a:t>Conservation</a:t>
            </a:r>
            <a:r>
              <a:rPr lang="en-US" dirty="0" smtClean="0"/>
              <a:t> – Principle that properties such as mass, volume and number remain the same despite changes in the forms of objects. </a:t>
            </a:r>
            <a:r>
              <a:rPr lang="en-US" dirty="0" smtClean="0">
                <a:hlinkClick r:id="rId2"/>
              </a:rPr>
              <a:t>Example</a:t>
            </a:r>
            <a:endParaRPr lang="en-US" dirty="0" smtClean="0"/>
          </a:p>
          <a:p>
            <a:pPr lvl="2"/>
            <a:r>
              <a:rPr lang="en-US" u="sng" dirty="0" smtClean="0"/>
              <a:t>Egocentrism</a:t>
            </a:r>
            <a:r>
              <a:rPr lang="en-US" dirty="0" smtClean="0"/>
              <a:t> – Inability of the child to take another’s point of view. </a:t>
            </a:r>
            <a:r>
              <a:rPr lang="en-US" dirty="0" smtClean="0">
                <a:hlinkClick r:id="rId3"/>
              </a:rPr>
              <a:t>Example</a:t>
            </a:r>
            <a:endParaRPr lang="en-US" dirty="0" smtClean="0"/>
          </a:p>
          <a:p>
            <a:pPr lvl="2"/>
            <a:r>
              <a:rPr lang="en-US" u="sng" dirty="0" smtClean="0"/>
              <a:t>Theory of mind </a:t>
            </a:r>
            <a:r>
              <a:rPr lang="en-US" dirty="0" smtClean="0"/>
              <a:t>– Ideas about own and others mental states (Growing ability to tease, empathize and persuade.)</a:t>
            </a:r>
          </a:p>
          <a:p>
            <a:pPr lvl="1"/>
            <a:endParaRPr lang="en-US" dirty="0"/>
          </a:p>
        </p:txBody>
      </p:sp>
      <p:pic>
        <p:nvPicPr>
          <p:cNvPr id="4" name="Picture 3" descr="AllAboutMeLarge.jpg"/>
          <p:cNvPicPr>
            <a:picLocks noChangeAspect="1"/>
          </p:cNvPicPr>
          <p:nvPr/>
        </p:nvPicPr>
        <p:blipFill>
          <a:blip r:embed="rId4" cstate="print"/>
          <a:stretch>
            <a:fillRect/>
          </a:stretch>
        </p:blipFill>
        <p:spPr>
          <a:xfrm>
            <a:off x="4572000" y="5276850"/>
            <a:ext cx="1581150" cy="15811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to="" calcmode="lin" valueType="num">
                                      <p:cBhvr>
                                        <p:cTn id="33"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Piaget’s Theory</a:t>
            </a:r>
          </a:p>
          <a:p>
            <a:pPr lvl="1"/>
            <a:r>
              <a:rPr lang="en-US" u="sng" dirty="0" smtClean="0"/>
              <a:t>Concrete Operational Stage </a:t>
            </a:r>
            <a:r>
              <a:rPr lang="en-US" dirty="0" smtClean="0"/>
              <a:t>(6/7-12 years) – Children gain the mental operations that enable them to think logically about concrete events.</a:t>
            </a:r>
          </a:p>
          <a:p>
            <a:pPr lvl="1"/>
            <a:r>
              <a:rPr lang="en-US" u="sng" dirty="0" smtClean="0"/>
              <a:t>Formal Operational Stage </a:t>
            </a:r>
            <a:r>
              <a:rPr lang="en-US" dirty="0" smtClean="0"/>
              <a:t>(12+ years) – People begin to think logically about abstract concepts. </a:t>
            </a:r>
            <a:r>
              <a:rPr lang="en-US" dirty="0" smtClean="0">
                <a:hlinkClick r:id="rId2"/>
              </a:rPr>
              <a:t>Example</a:t>
            </a:r>
            <a:endParaRPr lang="en-US" dirty="0" smtClean="0"/>
          </a:p>
          <a:p>
            <a:pPr lvl="1"/>
            <a:endParaRPr lang="en-US" dirty="0" smtClean="0"/>
          </a:p>
          <a:p>
            <a:pPr lvl="1"/>
            <a:r>
              <a:rPr lang="en-US" dirty="0" smtClean="0"/>
              <a:t>Reflections on Piaget</a:t>
            </a:r>
          </a:p>
          <a:p>
            <a:pPr lvl="2"/>
            <a:r>
              <a:rPr lang="en-US" dirty="0" smtClean="0"/>
              <a:t>Stage theory is controversial – today development is seen as continuous.</a:t>
            </a:r>
          </a:p>
          <a:p>
            <a:pPr lvl="2"/>
            <a:r>
              <a:rPr lang="en-US" dirty="0" smtClean="0"/>
              <a:t>Must focus on the sequence, not the ages.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Infancy and Childhood</a:t>
            </a:r>
            <a:endParaRPr lang="en-US" dirty="0"/>
          </a:p>
        </p:txBody>
      </p:sp>
      <p:sp>
        <p:nvSpPr>
          <p:cNvPr id="3" name="Content Placeholder 2"/>
          <p:cNvSpPr>
            <a:spLocks noGrp="1"/>
          </p:cNvSpPr>
          <p:nvPr>
            <p:ph idx="1"/>
          </p:nvPr>
        </p:nvSpPr>
        <p:spPr/>
        <p:txBody>
          <a:bodyPr/>
          <a:lstStyle/>
          <a:p>
            <a:r>
              <a:rPr lang="en-US" dirty="0" smtClean="0"/>
              <a:t>Social Development</a:t>
            </a:r>
          </a:p>
          <a:p>
            <a:pPr lvl="1"/>
            <a:r>
              <a:rPr lang="en-US" dirty="0" smtClean="0"/>
              <a:t>Stranger anxiety – Fear of strangers that infants commonly display, beginning about 8 months of age.  </a:t>
            </a:r>
          </a:p>
          <a:p>
            <a:pPr lvl="1"/>
            <a:r>
              <a:rPr lang="en-US" dirty="0" smtClean="0"/>
              <a:t>Attachment – emotional tie with another person; children seek closeness to a caregiver and show distress on separation.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138</TotalTime>
  <Words>1558</Words>
  <Application>Microsoft Office PowerPoint</Application>
  <PresentationFormat>On-screen Show (4:3)</PresentationFormat>
  <Paragraphs>142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The Developing person</vt:lpstr>
      <vt:lpstr>I. Prenatal Development and the Newborn</vt:lpstr>
      <vt:lpstr>I. Prenatal Development and the Newborn</vt:lpstr>
      <vt:lpstr>II. Infancy and Childhood</vt:lpstr>
      <vt:lpstr>II. Infancy and Childhood</vt:lpstr>
      <vt:lpstr>II. Infancy and Childhood</vt:lpstr>
      <vt:lpstr>II. Infancy and Childhood</vt:lpstr>
      <vt:lpstr>II. Infancy and Childhood</vt:lpstr>
      <vt:lpstr>II. Infancy and Childhood</vt:lpstr>
      <vt:lpstr>II. Infancy and Childhood</vt:lpstr>
      <vt:lpstr>II. Infancy and Childhood</vt:lpstr>
      <vt:lpstr>II. Infancy and Childhood</vt:lpstr>
      <vt:lpstr>III. Adolescence</vt:lpstr>
      <vt:lpstr>Slide 14</vt:lpstr>
      <vt:lpstr>III. Adolescence</vt:lpstr>
      <vt:lpstr>III. Adolescence</vt:lpstr>
      <vt:lpstr>IV. Adulthood</vt:lpstr>
      <vt:lpstr>IV. Adulthood</vt:lpstr>
      <vt:lpstr>IV. Adulthood</vt:lpstr>
      <vt:lpstr>IV. Adulthood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Developing person</dc:title>
  <dc:creator>Tina Collins</dc:creator>
  <cp:lastModifiedBy>Tina Collins</cp:lastModifiedBy>
  <cp:revision>21</cp:revision>
  <dcterms:created xsi:type="dcterms:W3CDTF">2011-10-10T16:52:19Z</dcterms:created>
  <dcterms:modified xsi:type="dcterms:W3CDTF">2011-10-19T18:27:06Z</dcterms:modified>
</cp:coreProperties>
</file>