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62" r:id="rId9"/>
    <p:sldId id="265" r:id="rId10"/>
    <p:sldId id="263" r:id="rId11"/>
    <p:sldId id="264" r:id="rId12"/>
    <p:sldId id="275" r:id="rId13"/>
    <p:sldId id="266" r:id="rId14"/>
    <p:sldId id="267" r:id="rId15"/>
    <p:sldId id="268" r:id="rId16"/>
    <p:sldId id="269" r:id="rId17"/>
    <p:sldId id="270" r:id="rId18"/>
    <p:sldId id="276" r:id="rId19"/>
    <p:sldId id="271" r:id="rId20"/>
    <p:sldId id="277" r:id="rId21"/>
    <p:sldId id="272" r:id="rId22"/>
    <p:sldId id="278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CE43ABA-FAE0-4FAF-8BC0-016ECCB59934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B29CAD-2973-4976-9CEE-665BF8007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US_flag(inverted).svg" TargetMode="External"/><Relationship Id="rId2" Type="http://schemas.openxmlformats.org/officeDocument/2006/relationships/hyperlink" Target="http://www.yorku.ca/eye/afterima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physics.co.uk/age11-14/Sound/text/Sound_waves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1TA_AbhqA8" TargetMode="External"/><Relationship Id="rId2" Type="http://schemas.openxmlformats.org/officeDocument/2006/relationships/hyperlink" Target="http://www.youtube.com/watch?v=SmNpP2fr57A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XQUnRBvfvu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supertastertest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Sensation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information processing</a:t>
            </a:r>
          </a:p>
          <a:p>
            <a:pPr lvl="1"/>
            <a:r>
              <a:rPr lang="en-US" u="sng" dirty="0" smtClean="0"/>
              <a:t>Feature detection </a:t>
            </a:r>
            <a:r>
              <a:rPr lang="en-US" smtClean="0"/>
              <a:t>– Nerve </a:t>
            </a:r>
            <a:r>
              <a:rPr lang="en-US" dirty="0" smtClean="0"/>
              <a:t>cells in the brain that respond to specific features of the stimulus such as shape, angle or movement.</a:t>
            </a:r>
          </a:p>
          <a:p>
            <a:pPr lvl="1"/>
            <a:r>
              <a:rPr lang="en-US" u="sng" dirty="0" smtClean="0"/>
              <a:t>Parallel processing </a:t>
            </a:r>
            <a:r>
              <a:rPr lang="en-US" dirty="0" smtClean="0"/>
              <a:t>– Simultaneously analyzing different elements of sensory information (ex: color, brightness, shape)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Color vision</a:t>
            </a:r>
          </a:p>
          <a:p>
            <a:pPr lvl="1"/>
            <a:r>
              <a:rPr lang="en-US" dirty="0" smtClean="0"/>
              <a:t>Color is our mental construction</a:t>
            </a:r>
          </a:p>
          <a:p>
            <a:pPr lvl="1"/>
            <a:r>
              <a:rPr lang="en-US" u="sng" dirty="0" smtClean="0"/>
              <a:t>Tri-chromatic theory </a:t>
            </a:r>
            <a:r>
              <a:rPr lang="en-US" dirty="0" smtClean="0"/>
              <a:t>– Theory that retina contains 3 different color receptors (red, green, blue) which, when stimulated in combination, produce the perception of color.</a:t>
            </a:r>
          </a:p>
          <a:p>
            <a:pPr lvl="1"/>
            <a:r>
              <a:rPr lang="en-US" u="sng" dirty="0" smtClean="0"/>
              <a:t>Opponent process theory </a:t>
            </a:r>
            <a:r>
              <a:rPr lang="en-US" dirty="0" smtClean="0"/>
              <a:t>– Theory that opposing retinal processes (red-green, blue-yellow, black, white) enable color vision.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>
                <a:hlinkClick r:id="rId3"/>
              </a:rPr>
              <a:t>(What does that look like?)</a:t>
            </a:r>
            <a:endParaRPr lang="en-US" dirty="0" smtClean="0"/>
          </a:p>
          <a:p>
            <a:pPr lvl="1"/>
            <a:r>
              <a:rPr lang="en-US" u="sng" dirty="0" smtClean="0"/>
              <a:t>Color constancy </a:t>
            </a:r>
            <a:r>
              <a:rPr lang="en-US" dirty="0" smtClean="0"/>
              <a:t>– Knowing the color of an object doesn’t change even if it seems to.</a:t>
            </a:r>
            <a:endParaRPr lang="en-US" dirty="0"/>
          </a:p>
        </p:txBody>
      </p:sp>
      <p:pic>
        <p:nvPicPr>
          <p:cNvPr id="4" name="Picture 3" descr="trichromati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914400"/>
            <a:ext cx="2222869" cy="2124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earing carto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762000"/>
            <a:ext cx="4446231" cy="5735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Audition – The sense of hearing.</a:t>
            </a:r>
          </a:p>
          <a:p>
            <a:endParaRPr lang="en-US" dirty="0" smtClean="0"/>
          </a:p>
          <a:p>
            <a:r>
              <a:rPr lang="en-US" dirty="0" smtClean="0"/>
              <a:t>Stimulus Input: Sound Waves</a:t>
            </a:r>
          </a:p>
          <a:p>
            <a:pPr lvl="1"/>
            <a:r>
              <a:rPr lang="en-US" dirty="0" smtClean="0"/>
              <a:t>Frequency – Number of complete wavelengths that pass a point in a given time.</a:t>
            </a:r>
          </a:p>
          <a:p>
            <a:pPr lvl="1"/>
            <a:r>
              <a:rPr lang="en-US" dirty="0" smtClean="0"/>
              <a:t>Pitch – A tone’s highness or lowness that depends on frequency.</a:t>
            </a:r>
          </a:p>
          <a:p>
            <a:pPr lvl="1"/>
            <a:r>
              <a:rPr lang="en-US" dirty="0" smtClean="0">
                <a:hlinkClick r:id="rId2"/>
              </a:rPr>
              <a:t>What is the difference between noise and music?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III.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246376"/>
          </a:xfrm>
        </p:spPr>
        <p:txBody>
          <a:bodyPr/>
          <a:lstStyle/>
          <a:p>
            <a:r>
              <a:rPr lang="en-US" dirty="0" smtClean="0"/>
              <a:t>The Ear</a:t>
            </a:r>
          </a:p>
          <a:p>
            <a:pPr lvl="1"/>
            <a:r>
              <a:rPr lang="en-US" dirty="0" smtClean="0"/>
              <a:t>Sequence: Auditory canal, eardrum, middle ear, inner ear (cochlea), basilar membrane, nerve fibers, auditory nerve, temporal lobe’s auditory cortex</a:t>
            </a:r>
            <a:endParaRPr lang="en-US" dirty="0"/>
          </a:p>
        </p:txBody>
      </p:sp>
      <p:pic>
        <p:nvPicPr>
          <p:cNvPr id="4" name="Picture 3" descr="Ear-Infection-Symptoms-In-Adults-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581400"/>
            <a:ext cx="4572000" cy="2990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Ear</a:t>
            </a:r>
          </a:p>
          <a:p>
            <a:pPr lvl="1"/>
            <a:r>
              <a:rPr lang="en-US" u="sng" dirty="0" smtClean="0"/>
              <a:t>Cochlea</a:t>
            </a:r>
            <a:r>
              <a:rPr lang="en-US" dirty="0" smtClean="0"/>
              <a:t> – A snail shaped fluid filled tube in the inner ear, with hair cells on the basilar membrane that trigger nerve impulses.</a:t>
            </a:r>
          </a:p>
          <a:p>
            <a:pPr lvl="1"/>
            <a:endParaRPr lang="en-US" dirty="0" smtClean="0"/>
          </a:p>
          <a:p>
            <a:pPr lvl="1"/>
            <a:r>
              <a:rPr lang="en-US" u="sng" dirty="0" smtClean="0"/>
              <a:t>Auditory nerve </a:t>
            </a:r>
            <a:r>
              <a:rPr lang="en-US" dirty="0" smtClean="0"/>
              <a:t>– Transmits sound messages to the temporal lobe.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066800"/>
          </a:xfrm>
        </p:spPr>
        <p:txBody>
          <a:bodyPr/>
          <a:lstStyle/>
          <a:p>
            <a:r>
              <a:rPr lang="en-US" dirty="0" smtClean="0"/>
              <a:t>III.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r>
              <a:rPr lang="en-US" dirty="0" smtClean="0"/>
              <a:t>The Ear</a:t>
            </a:r>
          </a:p>
          <a:p>
            <a:pPr lvl="1"/>
            <a:r>
              <a:rPr lang="en-US" dirty="0" smtClean="0"/>
              <a:t>How do we perceive pitch?</a:t>
            </a:r>
          </a:p>
          <a:p>
            <a:pPr lvl="2"/>
            <a:r>
              <a:rPr lang="en-US" u="sng" dirty="0" smtClean="0"/>
              <a:t>Place Theory </a:t>
            </a:r>
            <a:r>
              <a:rPr lang="en-US" dirty="0" smtClean="0"/>
              <a:t>– The position on the basilar membrane at which waves reach their peak; accounts well for high pitched sounds.</a:t>
            </a:r>
          </a:p>
          <a:p>
            <a:pPr lvl="2"/>
            <a:r>
              <a:rPr lang="en-US" u="sng" dirty="0" smtClean="0"/>
              <a:t>Frequency Theory </a:t>
            </a:r>
            <a:r>
              <a:rPr lang="en-US" dirty="0" smtClean="0"/>
              <a:t>– The rate of the neural impulses traveling up the auditory nerve matches the frequency of the tone, enabling you to sense pitch; explains low pitch.</a:t>
            </a:r>
          </a:p>
          <a:p>
            <a:pPr lvl="1"/>
            <a:r>
              <a:rPr lang="en-US" dirty="0" smtClean="0"/>
              <a:t>How do we locate sound?</a:t>
            </a:r>
          </a:p>
          <a:p>
            <a:pPr lvl="2"/>
            <a:r>
              <a:rPr lang="en-US" dirty="0" smtClean="0"/>
              <a:t>Stereophonic hearing (3D)</a:t>
            </a:r>
          </a:p>
          <a:p>
            <a:pPr lvl="2"/>
            <a:r>
              <a:rPr lang="en-US" dirty="0" smtClean="0"/>
              <a:t>Differences in intensity between left and right ear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III.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Hearing Loss</a:t>
            </a:r>
          </a:p>
          <a:p>
            <a:pPr lvl="1"/>
            <a:r>
              <a:rPr lang="en-US" u="sng" dirty="0" smtClean="0"/>
              <a:t>Conduction deafness </a:t>
            </a:r>
            <a:r>
              <a:rPr lang="en-US" dirty="0" smtClean="0"/>
              <a:t>– Hearing loss caused by damage to the mechanical system that conducts sound waves to the cochlea. (A hearing aid may restore hearing.)</a:t>
            </a:r>
          </a:p>
          <a:p>
            <a:pPr lvl="1"/>
            <a:r>
              <a:rPr lang="en-US" u="sng" dirty="0" smtClean="0"/>
              <a:t>Nerve (</a:t>
            </a:r>
            <a:r>
              <a:rPr lang="en-US" u="sng" dirty="0" err="1" smtClean="0"/>
              <a:t>sensorineural</a:t>
            </a:r>
            <a:r>
              <a:rPr lang="en-US" u="sng" dirty="0" smtClean="0"/>
              <a:t>) deafness </a:t>
            </a:r>
            <a:r>
              <a:rPr lang="en-US" dirty="0" smtClean="0"/>
              <a:t>– Hearing loss caused by damage to the cochlea’s receptor cells or to the auditory nerve.  (Only way to restore hearing is a cochlear implant.)</a:t>
            </a:r>
          </a:p>
          <a:p>
            <a:pPr lvl="2"/>
            <a:r>
              <a:rPr lang="en-US" dirty="0" smtClean="0">
                <a:hlinkClick r:id="rId2"/>
              </a:rPr>
              <a:t>How a cochlear implant works</a:t>
            </a:r>
            <a:endParaRPr lang="en-US" dirty="0" smtClean="0"/>
          </a:p>
          <a:p>
            <a:pPr lvl="2"/>
            <a:r>
              <a:rPr lang="en-US" dirty="0" smtClean="0">
                <a:hlinkClick r:id="rId3"/>
              </a:rPr>
              <a:t>Cochlear implant activation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ouch carto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295400"/>
            <a:ext cx="3651647" cy="4868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The Other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Touch</a:t>
            </a:r>
            <a:r>
              <a:rPr lang="en-US" dirty="0" smtClean="0"/>
              <a:t> – This is actually a mix of four distinct skin senses (Pressure, warmth, cold and pain)</a:t>
            </a:r>
          </a:p>
          <a:p>
            <a:pPr lvl="1"/>
            <a:r>
              <a:rPr lang="en-US" dirty="0" smtClean="0"/>
              <a:t>Most sensitive to unexpected stimulation</a:t>
            </a:r>
          </a:p>
          <a:p>
            <a:pPr lvl="1"/>
            <a:r>
              <a:rPr lang="en-US" dirty="0" smtClean="0"/>
              <a:t>Pain</a:t>
            </a:r>
          </a:p>
          <a:p>
            <a:pPr lvl="2"/>
            <a:r>
              <a:rPr lang="en-US" dirty="0" smtClean="0"/>
              <a:t>Body’s way of telling you something has gone wrong</a:t>
            </a:r>
          </a:p>
          <a:p>
            <a:pPr lvl="2"/>
            <a:r>
              <a:rPr lang="en-US" dirty="0" smtClean="0">
                <a:hlinkClick r:id="rId2"/>
              </a:rPr>
              <a:t>What if you couldn’t feel pain?</a:t>
            </a:r>
            <a:endParaRPr lang="en-US" dirty="0" smtClean="0"/>
          </a:p>
          <a:p>
            <a:pPr lvl="2"/>
            <a:r>
              <a:rPr lang="en-US" u="sng" dirty="0" smtClean="0"/>
              <a:t>Gate-control theory </a:t>
            </a:r>
            <a:r>
              <a:rPr lang="en-US" dirty="0" smtClean="0"/>
              <a:t>– Idea that the spinal cord contains a neurological “gate” that blocks pain signals or allows them to pass to the brain.</a:t>
            </a:r>
          </a:p>
          <a:p>
            <a:pPr lvl="2"/>
            <a:r>
              <a:rPr lang="en-US" dirty="0" smtClean="0"/>
              <a:t>Pain control therapies: Drugs, surgery, acupuncture, massage, exercise, hypnosis, relaxation training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 Sensing the World – 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Sensation</a:t>
            </a:r>
            <a:r>
              <a:rPr lang="en-US" dirty="0" smtClean="0"/>
              <a:t> – The process by which you detect physical energy from your environment and encode it as a neural signal.</a:t>
            </a:r>
          </a:p>
          <a:p>
            <a:r>
              <a:rPr lang="en-US" dirty="0" smtClean="0"/>
              <a:t>Thresholds</a:t>
            </a:r>
          </a:p>
          <a:p>
            <a:pPr lvl="1"/>
            <a:r>
              <a:rPr lang="en-US" u="sng" dirty="0" smtClean="0"/>
              <a:t>Psychophysics</a:t>
            </a:r>
            <a:r>
              <a:rPr lang="en-US" dirty="0" smtClean="0"/>
              <a:t> – Study the relationship between physical energy and psychological experiences.</a:t>
            </a:r>
          </a:p>
          <a:p>
            <a:pPr lvl="1"/>
            <a:r>
              <a:rPr lang="en-US" u="sng" dirty="0" smtClean="0"/>
              <a:t>Absolute thresholds </a:t>
            </a:r>
            <a:r>
              <a:rPr lang="en-US" dirty="0" smtClean="0"/>
              <a:t>– Weakest level of a stimulus that can be detected half of the time.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aste cartoon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1143000"/>
            <a:ext cx="3880247" cy="51736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The Other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Taste</a:t>
            </a:r>
            <a:r>
              <a:rPr lang="en-US" dirty="0" smtClean="0"/>
              <a:t> – Involves four basic elements (sweet, sour, bitter and salty)</a:t>
            </a:r>
          </a:p>
          <a:p>
            <a:pPr lvl="1"/>
            <a:r>
              <a:rPr lang="en-US" dirty="0" smtClean="0"/>
              <a:t>Chemical sense</a:t>
            </a:r>
          </a:p>
          <a:p>
            <a:pPr lvl="1"/>
            <a:r>
              <a:rPr lang="en-US" dirty="0" smtClean="0"/>
              <a:t>Taste buds reproduce themselves every week or two and decrease with age.</a:t>
            </a:r>
          </a:p>
          <a:p>
            <a:pPr lvl="1"/>
            <a:r>
              <a:rPr lang="en-US" u="sng" dirty="0" smtClean="0"/>
              <a:t>Sensory interaction </a:t>
            </a:r>
            <a:r>
              <a:rPr lang="en-US" dirty="0" smtClean="0"/>
              <a:t>– Principle that one sense may influence another (smell and taste)</a:t>
            </a:r>
          </a:p>
          <a:p>
            <a:pPr lvl="1"/>
            <a:r>
              <a:rPr lang="en-US" dirty="0" smtClean="0">
                <a:hlinkClick r:id="rId2"/>
              </a:rPr>
              <a:t>Are you a supertaster?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When you are having a bad day, just remember that it could always be worse.  You could have this job….</a:t>
            </a:r>
            <a:endParaRPr lang="en-US" dirty="0"/>
          </a:p>
        </p:txBody>
      </p:sp>
      <p:pic>
        <p:nvPicPr>
          <p:cNvPr id="4" name="Content Placeholder 3" descr="smell pi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3048000"/>
            <a:ext cx="4345273" cy="3389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The Other Senses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Smell</a:t>
            </a:r>
          </a:p>
          <a:p>
            <a:pPr lvl="1"/>
            <a:r>
              <a:rPr lang="en-US" dirty="0" smtClean="0"/>
              <a:t>Chemical sense</a:t>
            </a:r>
          </a:p>
          <a:p>
            <a:pPr lvl="1"/>
            <a:r>
              <a:rPr lang="en-US" u="sng" dirty="0" smtClean="0"/>
              <a:t>Olfactory nerve </a:t>
            </a:r>
            <a:r>
              <a:rPr lang="en-US" dirty="0" smtClean="0"/>
              <a:t>– Transmits the scent message to the brain (bypasses the thalamus).</a:t>
            </a:r>
          </a:p>
          <a:p>
            <a:r>
              <a:rPr lang="en-US" dirty="0" smtClean="0"/>
              <a:t>Body position and movement</a:t>
            </a:r>
          </a:p>
          <a:p>
            <a:pPr lvl="1"/>
            <a:r>
              <a:rPr lang="en-US" u="sng" dirty="0" smtClean="0"/>
              <a:t>Kinesthesis</a:t>
            </a:r>
            <a:r>
              <a:rPr lang="en-US" dirty="0" smtClean="0"/>
              <a:t> – System for sensing the position and movement of individual body parts.</a:t>
            </a:r>
          </a:p>
          <a:p>
            <a:pPr lvl="1"/>
            <a:r>
              <a:rPr lang="en-US" u="sng" dirty="0" smtClean="0"/>
              <a:t>Vestibular sense </a:t>
            </a:r>
            <a:r>
              <a:rPr lang="en-US" dirty="0" smtClean="0"/>
              <a:t>– Body sense of equilibrium located in the semi-circular canals of the inner ear.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 Sensing the World – 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Thresholds</a:t>
            </a:r>
          </a:p>
          <a:p>
            <a:pPr lvl="1"/>
            <a:r>
              <a:rPr lang="en-US" u="sng" dirty="0" smtClean="0"/>
              <a:t>Difference Thresholds </a:t>
            </a:r>
            <a:r>
              <a:rPr lang="en-US" dirty="0" smtClean="0"/>
              <a:t>– Minimum difference between any two stimuli that can be detected half of the time.</a:t>
            </a:r>
          </a:p>
          <a:p>
            <a:pPr lvl="2"/>
            <a:r>
              <a:rPr lang="en-US" dirty="0" smtClean="0"/>
              <a:t>Just Noticeable Difference</a:t>
            </a:r>
          </a:p>
          <a:p>
            <a:pPr lvl="2"/>
            <a:r>
              <a:rPr lang="en-US" u="sng" dirty="0" smtClean="0"/>
              <a:t>Weber’s Law </a:t>
            </a:r>
            <a:r>
              <a:rPr lang="en-US" dirty="0" smtClean="0"/>
              <a:t>– The stronger the stimulus, the more change necessary to notice a difference.</a:t>
            </a:r>
          </a:p>
          <a:p>
            <a:pPr lvl="1"/>
            <a:r>
              <a:rPr lang="en-US" u="sng" dirty="0" smtClean="0"/>
              <a:t>Signal Detection Theory </a:t>
            </a:r>
            <a:r>
              <a:rPr lang="en-US" dirty="0" smtClean="0"/>
              <a:t>– Assumes no actual threshold but that threshold changes with a variety of factors (ex: fatigue, attention, expectations, motivation and emotional stress)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I. Sensing the World – Basic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5344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Thresholds</a:t>
            </a:r>
          </a:p>
          <a:p>
            <a:pPr lvl="1"/>
            <a:r>
              <a:rPr lang="en-US" u="sng" dirty="0" smtClean="0"/>
              <a:t>Subliminal stimulation </a:t>
            </a:r>
            <a:r>
              <a:rPr lang="en-US" dirty="0" smtClean="0"/>
              <a:t>– Receipt of messages that are below ones absolute threshold for conscious awareness.</a:t>
            </a:r>
          </a:p>
          <a:p>
            <a:pPr lvl="2"/>
            <a:r>
              <a:rPr lang="en-US" dirty="0" smtClean="0"/>
              <a:t>We can process information without being aware of it.</a:t>
            </a:r>
          </a:p>
          <a:p>
            <a:pPr lvl="2"/>
            <a:r>
              <a:rPr lang="en-US" dirty="0" smtClean="0"/>
              <a:t>Subliminal sensation is not the same as subliminal persuasion.</a:t>
            </a:r>
          </a:p>
          <a:p>
            <a:r>
              <a:rPr lang="en-US" u="sng" dirty="0" smtClean="0"/>
              <a:t>Sensory adaptation </a:t>
            </a:r>
            <a:r>
              <a:rPr lang="en-US" dirty="0" smtClean="0"/>
              <a:t>– When stimulation is unchanging, you become less sensitive to it.  (Can you think of an example of this?)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sion 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143000"/>
            <a:ext cx="4537095" cy="49450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II.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276600"/>
          </a:xfrm>
        </p:spPr>
        <p:txBody>
          <a:bodyPr/>
          <a:lstStyle/>
          <a:p>
            <a:r>
              <a:rPr lang="en-US" dirty="0" smtClean="0"/>
              <a:t>Stimulus input: Light Energy</a:t>
            </a:r>
          </a:p>
          <a:p>
            <a:pPr lvl="1"/>
            <a:r>
              <a:rPr lang="en-US" u="sng" dirty="0" smtClean="0"/>
              <a:t>Wavelength</a:t>
            </a:r>
            <a:r>
              <a:rPr lang="en-US" dirty="0" smtClean="0"/>
              <a:t> – Distance from the peak of one light or sound wave to the peak of the next.</a:t>
            </a:r>
          </a:p>
          <a:p>
            <a:pPr lvl="1"/>
            <a:r>
              <a:rPr lang="en-US" u="sng" dirty="0" smtClean="0"/>
              <a:t>Hue</a:t>
            </a:r>
            <a:r>
              <a:rPr lang="en-US" dirty="0" smtClean="0"/>
              <a:t> – Dimension of color determined by wavelength.</a:t>
            </a:r>
          </a:p>
          <a:p>
            <a:pPr lvl="1"/>
            <a:r>
              <a:rPr lang="en-US" u="sng" dirty="0" smtClean="0"/>
              <a:t>Intensity</a:t>
            </a:r>
            <a:r>
              <a:rPr lang="en-US" dirty="0" smtClean="0"/>
              <a:t> – Our perception of brightness or loudness, determined by a wave’s altitude (height)</a:t>
            </a:r>
            <a:endParaRPr lang="en-US" dirty="0"/>
          </a:p>
        </p:txBody>
      </p:sp>
      <p:pic>
        <p:nvPicPr>
          <p:cNvPr id="4" name="Picture 3" descr="color_spectru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7400" y="4419600"/>
            <a:ext cx="4318000" cy="2220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n-US" dirty="0" smtClean="0"/>
              <a:t>II.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eye</a:t>
            </a:r>
          </a:p>
          <a:p>
            <a:pPr lvl="1"/>
            <a:r>
              <a:rPr lang="en-US" u="sng" dirty="0" smtClean="0"/>
              <a:t>Pupil</a:t>
            </a:r>
            <a:r>
              <a:rPr lang="en-US" dirty="0" smtClean="0"/>
              <a:t> – Where light enters the eye.</a:t>
            </a:r>
          </a:p>
          <a:p>
            <a:pPr lvl="1"/>
            <a:r>
              <a:rPr lang="en-US" u="sng" dirty="0" smtClean="0"/>
              <a:t>Iris</a:t>
            </a:r>
            <a:r>
              <a:rPr lang="en-US" dirty="0" smtClean="0"/>
              <a:t> – Ring of muscle that controls the size of the pupil opening.</a:t>
            </a:r>
          </a:p>
          <a:p>
            <a:pPr lvl="1"/>
            <a:r>
              <a:rPr lang="en-US" u="sng" dirty="0" smtClean="0"/>
              <a:t>Lens</a:t>
            </a:r>
            <a:r>
              <a:rPr lang="en-US" dirty="0" smtClean="0"/>
              <a:t> – Structure behind the pupil that changes shape to focus images on the retina.</a:t>
            </a:r>
          </a:p>
          <a:p>
            <a:pPr lvl="1"/>
            <a:r>
              <a:rPr lang="en-US" u="sng" dirty="0" smtClean="0"/>
              <a:t>Retina</a:t>
            </a:r>
            <a:r>
              <a:rPr lang="en-US" dirty="0" smtClean="0"/>
              <a:t> – Light sensitive surface in the back of the eye containing rods and cones that transduces light energy.</a:t>
            </a:r>
          </a:p>
          <a:p>
            <a:pPr lvl="2"/>
            <a:r>
              <a:rPr lang="en-US" u="sng" dirty="0" smtClean="0"/>
              <a:t>Rods</a:t>
            </a:r>
            <a:r>
              <a:rPr lang="en-US" dirty="0" smtClean="0"/>
              <a:t> – Detect black, white, gray and movement; Necessary for peripheral and twilight vision.</a:t>
            </a:r>
          </a:p>
          <a:p>
            <a:pPr lvl="2"/>
            <a:r>
              <a:rPr lang="en-US" u="sng" dirty="0" smtClean="0"/>
              <a:t>Cones</a:t>
            </a:r>
            <a:r>
              <a:rPr lang="en-US" dirty="0" smtClean="0"/>
              <a:t> – Detect color and fine detail in daylight or bright light conditions.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II.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eye</a:t>
            </a:r>
          </a:p>
          <a:p>
            <a:pPr lvl="1"/>
            <a:r>
              <a:rPr lang="en-US" u="sng" dirty="0" smtClean="0"/>
              <a:t>Optic nerve </a:t>
            </a:r>
            <a:r>
              <a:rPr lang="en-US" dirty="0" smtClean="0"/>
              <a:t>– Carries neural impulses from the eye to the thalamus of the brain.</a:t>
            </a:r>
          </a:p>
          <a:p>
            <a:pPr lvl="1"/>
            <a:r>
              <a:rPr lang="en-US" u="sng" dirty="0" smtClean="0"/>
              <a:t>Fovea</a:t>
            </a:r>
            <a:r>
              <a:rPr lang="en-US" dirty="0" smtClean="0"/>
              <a:t> – Central focal point in the retina around which the eye’s cones cluster.</a:t>
            </a:r>
          </a:p>
          <a:p>
            <a:pPr lvl="1"/>
            <a:r>
              <a:rPr lang="en-US" u="sng" dirty="0" smtClean="0"/>
              <a:t>Blind spot </a:t>
            </a:r>
            <a:r>
              <a:rPr lang="en-US" dirty="0" smtClean="0"/>
              <a:t>– Region of the retina where the optic nerve leaves the eye.</a:t>
            </a:r>
          </a:p>
          <a:p>
            <a:pPr lvl="1"/>
            <a:r>
              <a:rPr lang="en-US" u="sng" dirty="0" smtClean="0"/>
              <a:t>Acuity</a:t>
            </a:r>
            <a:r>
              <a:rPr lang="en-US" dirty="0" smtClean="0"/>
              <a:t> – Ability to detect detail, sharpness of vision.</a:t>
            </a:r>
          </a:p>
          <a:p>
            <a:pPr lvl="1"/>
            <a:r>
              <a:rPr lang="en-US" u="sng" dirty="0" smtClean="0"/>
              <a:t>Nearsighted</a:t>
            </a:r>
            <a:r>
              <a:rPr lang="en-US" dirty="0" smtClean="0"/>
              <a:t> – Too much curvature of the cornea and/or lens focuses images in front of the retina so nearby objects are seen more clearly.  </a:t>
            </a:r>
          </a:p>
          <a:p>
            <a:pPr lvl="1"/>
            <a:r>
              <a:rPr lang="en-US" u="sng" dirty="0" smtClean="0"/>
              <a:t>Farsighted</a:t>
            </a:r>
            <a:r>
              <a:rPr lang="en-US" dirty="0" smtClean="0"/>
              <a:t> – Too little curvature of the cornea and/or lens focuses images behind the retina so distant objects are seen more clearly.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eyeball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219200"/>
            <a:ext cx="6300980" cy="5226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230</TotalTime>
  <Words>1116</Words>
  <Application>Microsoft Office PowerPoint</Application>
  <PresentationFormat>On-screen Show (4:3)</PresentationFormat>
  <Paragraphs>101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Urban</vt:lpstr>
      <vt:lpstr>Chapter 5</vt:lpstr>
      <vt:lpstr>I. Sensing the World – Basic Principles</vt:lpstr>
      <vt:lpstr>I. Sensing the World – Basic Principles</vt:lpstr>
      <vt:lpstr>I. Sensing the World – Basic Principles</vt:lpstr>
      <vt:lpstr>Slide 5</vt:lpstr>
      <vt:lpstr>II. Vision</vt:lpstr>
      <vt:lpstr>II. Vision</vt:lpstr>
      <vt:lpstr>II. Vision</vt:lpstr>
      <vt:lpstr>Slide 9</vt:lpstr>
      <vt:lpstr>II. Vision</vt:lpstr>
      <vt:lpstr>II. Vision</vt:lpstr>
      <vt:lpstr>Slide 12</vt:lpstr>
      <vt:lpstr>III. Hearing</vt:lpstr>
      <vt:lpstr>III. Hearing</vt:lpstr>
      <vt:lpstr>III. Hearing</vt:lpstr>
      <vt:lpstr>III. Hearing</vt:lpstr>
      <vt:lpstr>III. Hearing</vt:lpstr>
      <vt:lpstr>Slide 18</vt:lpstr>
      <vt:lpstr>IV. The Other Senses</vt:lpstr>
      <vt:lpstr>Slide 20</vt:lpstr>
      <vt:lpstr>IV. The Other Senses</vt:lpstr>
      <vt:lpstr>When you are having a bad day, just remember that it could always be worse.  You could have this job….</vt:lpstr>
      <vt:lpstr>IV. The Other Senses</vt:lpstr>
    </vt:vector>
  </TitlesOfParts>
  <Company>Kirtland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Valued Acer Customer</dc:creator>
  <cp:lastModifiedBy>Tina Collins</cp:lastModifiedBy>
  <cp:revision>27</cp:revision>
  <dcterms:created xsi:type="dcterms:W3CDTF">2011-10-26T00:29:17Z</dcterms:created>
  <dcterms:modified xsi:type="dcterms:W3CDTF">2013-10-30T14:46:12Z</dcterms:modified>
</cp:coreProperties>
</file>