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91A237-5C17-4B56-AA30-62731B11A13D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A78DBC-EB85-4096-A4D5-F31B0C921C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hvOP_q33Hw&amp;feature=related" TargetMode="External"/><Relationship Id="rId2" Type="http://schemas.openxmlformats.org/officeDocument/2006/relationships/hyperlink" Target="http://www.youtube.com/watch?v=W7oKLQbFf04&amp;feature=relate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Q3bA3NBRo4" TargetMode="External"/><Relationship Id="rId2" Type="http://schemas.openxmlformats.org/officeDocument/2006/relationships/hyperlink" Target="http://www.youtube.com/watch?v=lpKEHEuJ2o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JMg7WNDQ8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X5WwhNj4yI&amp;feature=related" TargetMode="External"/><Relationship Id="rId2" Type="http://schemas.openxmlformats.org/officeDocument/2006/relationships/hyperlink" Target="http://www.youtube.com/watch?v=vJG698U2Mv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td0YjXF0no&amp;feature=related" TargetMode="External"/><Relationship Id="rId2" Type="http://schemas.openxmlformats.org/officeDocument/2006/relationships/hyperlink" Target="http://www.youtube.com/watch?v=TITFtgH_T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uKrsXLLaH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youtube.com/watch?v=p6cqNhHrMJ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D_GRJVzZdA&amp;feature=related" TargetMode="External"/><Relationship Id="rId2" Type="http://schemas.openxmlformats.org/officeDocument/2006/relationships/hyperlink" Target="http://www.youtube.com/watch?src_vid=AslYxmU8xlc&amp;v=_D9P5HZkPys&amp;feature=iv&amp;annotation_id=annotation_76047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Chapter 6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Street Art </a:t>
            </a:r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Optical Illusions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IV. Perceptual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Perceptual adaptation </a:t>
            </a:r>
            <a:r>
              <a:rPr lang="en-US" dirty="0" smtClean="0"/>
              <a:t>– In vision, the ability to adjust to an artificially displaced or even inverted visual field. </a:t>
            </a:r>
            <a:r>
              <a:rPr lang="en-US" dirty="0" smtClean="0">
                <a:hlinkClick r:id="rId2"/>
              </a:rPr>
              <a:t>Experiment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Perceptual set </a:t>
            </a:r>
            <a:r>
              <a:rPr lang="en-US" dirty="0" smtClean="0"/>
              <a:t>– A mental predisposition to perceive one thing and not another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Give it a try…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we see is effected by our experiences, assumptions and expectations.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Extrasensory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ESP</a:t>
            </a:r>
            <a:r>
              <a:rPr lang="en-US" dirty="0" smtClean="0"/>
              <a:t> – Controversial claim that perception can occur apart from sensory input.</a:t>
            </a:r>
          </a:p>
          <a:p>
            <a:r>
              <a:rPr lang="en-US" u="sng" dirty="0" smtClean="0"/>
              <a:t>Parapsychology</a:t>
            </a:r>
            <a:r>
              <a:rPr lang="en-US" dirty="0" smtClean="0"/>
              <a:t> – Study of paranormal events that investigates claims of ESP.</a:t>
            </a:r>
          </a:p>
          <a:p>
            <a:r>
              <a:rPr lang="en-US" dirty="0" smtClean="0"/>
              <a:t>Varieties of ESP</a:t>
            </a:r>
          </a:p>
          <a:p>
            <a:pPr lvl="1"/>
            <a:r>
              <a:rPr lang="en-US" u="sng" dirty="0" smtClean="0"/>
              <a:t>Telepathy</a:t>
            </a:r>
            <a:r>
              <a:rPr lang="en-US" dirty="0" smtClean="0"/>
              <a:t> – Mind to mind communication</a:t>
            </a:r>
          </a:p>
          <a:p>
            <a:pPr lvl="1"/>
            <a:r>
              <a:rPr lang="en-US" u="sng" dirty="0" smtClean="0"/>
              <a:t>Clairvoyance</a:t>
            </a:r>
            <a:r>
              <a:rPr lang="en-US" dirty="0" smtClean="0"/>
              <a:t> – Perceiving remote events</a:t>
            </a:r>
          </a:p>
          <a:p>
            <a:pPr lvl="1"/>
            <a:r>
              <a:rPr lang="en-US" u="sng" dirty="0" smtClean="0"/>
              <a:t>Precognition</a:t>
            </a:r>
            <a:r>
              <a:rPr lang="en-US" dirty="0" smtClean="0"/>
              <a:t> – Perceiving future events</a:t>
            </a:r>
          </a:p>
          <a:p>
            <a:pPr lvl="1"/>
            <a:r>
              <a:rPr lang="en-US" u="sng" dirty="0" smtClean="0"/>
              <a:t>Psycho kinesis </a:t>
            </a:r>
            <a:r>
              <a:rPr lang="en-US" dirty="0" smtClean="0"/>
              <a:t>– Mind over matter </a:t>
            </a:r>
          </a:p>
          <a:p>
            <a:r>
              <a:rPr lang="en-US" dirty="0" smtClean="0"/>
              <a:t>ESP has never been experimentally proven (</a:t>
            </a:r>
            <a:r>
              <a:rPr lang="en-US" dirty="0" smtClean="0">
                <a:hlinkClick r:id="rId2"/>
              </a:rPr>
              <a:t>ESP and probability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Selective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Selective attention </a:t>
            </a:r>
            <a:r>
              <a:rPr lang="en-US" dirty="0" smtClean="0"/>
              <a:t>– The focusing of conscious awareness on a particular stimulus.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Count the passes video</a:t>
            </a:r>
            <a:endParaRPr lang="en-US" dirty="0" smtClean="0"/>
          </a:p>
          <a:p>
            <a:pPr lvl="1"/>
            <a:r>
              <a:rPr lang="en-US" u="sng" dirty="0" smtClean="0"/>
              <a:t>Cocktail party effect </a:t>
            </a:r>
            <a:r>
              <a:rPr lang="en-US" dirty="0" smtClean="0"/>
              <a:t>– Ability to attend selectively to only one voice among many.</a:t>
            </a:r>
          </a:p>
          <a:p>
            <a:pPr lvl="1"/>
            <a:r>
              <a:rPr lang="en-US" dirty="0" smtClean="0"/>
              <a:t>We can attend to stimuli we don’t notice.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Who Cheated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Perceptual illusions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Visual capture </a:t>
            </a:r>
            <a:r>
              <a:rPr lang="en-US" dirty="0" smtClean="0"/>
              <a:t>– Vision usually dominates when there is a conflict among senses.</a:t>
            </a:r>
          </a:p>
          <a:p>
            <a:pPr lvl="1"/>
            <a:r>
              <a:rPr lang="en-US" dirty="0" smtClean="0">
                <a:hlinkClick r:id="rId2"/>
              </a:rPr>
              <a:t>Franz Muller-</a:t>
            </a:r>
            <a:r>
              <a:rPr lang="en-US" dirty="0" err="1" smtClean="0">
                <a:hlinkClick r:id="rId2"/>
              </a:rPr>
              <a:t>Lyer</a:t>
            </a:r>
            <a:r>
              <a:rPr lang="en-US" dirty="0" smtClean="0">
                <a:hlinkClick r:id="rId2"/>
              </a:rPr>
              <a:t> Illusions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Ames Room Illusion</a:t>
            </a:r>
            <a:endParaRPr lang="en-US" dirty="0" smtClean="0"/>
          </a:p>
          <a:p>
            <a:pPr lvl="1"/>
            <a:r>
              <a:rPr lang="en-US" smtClean="0">
                <a:hlinkClick r:id="rId4"/>
              </a:rPr>
              <a:t>Gateway </a:t>
            </a:r>
            <a:r>
              <a:rPr lang="en-US" dirty="0" smtClean="0">
                <a:hlinkClick r:id="rId4"/>
              </a:rPr>
              <a:t>Arch in St. Louis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Ex: Bracing ourselves when watching a roller coaster movie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777240"/>
          </a:xfrm>
        </p:spPr>
        <p:txBody>
          <a:bodyPr/>
          <a:lstStyle/>
          <a:p>
            <a:r>
              <a:rPr lang="en-US" dirty="0" smtClean="0"/>
              <a:t>III. Perceptual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048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Gestalt</a:t>
            </a:r>
            <a:r>
              <a:rPr lang="en-US" dirty="0" smtClean="0"/>
              <a:t> – Our tendency to integrate pieces of information into meaningful wholes.</a:t>
            </a:r>
          </a:p>
          <a:p>
            <a:r>
              <a:rPr lang="en-US" dirty="0" smtClean="0"/>
              <a:t>“The whole is greater than the sum of its parts.”</a:t>
            </a:r>
          </a:p>
          <a:p>
            <a:r>
              <a:rPr lang="en-US" dirty="0" smtClean="0"/>
              <a:t>Form Perception</a:t>
            </a:r>
          </a:p>
          <a:p>
            <a:pPr lvl="1"/>
            <a:r>
              <a:rPr lang="en-US" u="sng" dirty="0" smtClean="0"/>
              <a:t>Figure-Ground</a:t>
            </a:r>
            <a:r>
              <a:rPr lang="en-US" dirty="0" smtClean="0"/>
              <a:t> – Organization of the visual field into objects (figures) that stand out from their surroundings (ground)</a:t>
            </a:r>
            <a:endParaRPr lang="en-US" dirty="0"/>
          </a:p>
        </p:txBody>
      </p:sp>
      <p:pic>
        <p:nvPicPr>
          <p:cNvPr id="5" name="Picture 4" descr="24v-Vogue_illus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676400"/>
            <a:ext cx="2416878" cy="3957637"/>
          </a:xfrm>
          <a:prstGeom prst="rect">
            <a:avLst/>
          </a:prstGeom>
        </p:spPr>
      </p:pic>
      <p:pic>
        <p:nvPicPr>
          <p:cNvPr id="4" name="Picture 3" descr="figure ground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1219200"/>
            <a:ext cx="2476500" cy="1847850"/>
          </a:xfrm>
          <a:prstGeom prst="rect">
            <a:avLst/>
          </a:prstGeom>
        </p:spPr>
      </p:pic>
      <p:pic>
        <p:nvPicPr>
          <p:cNvPr id="6" name="Picture 5" descr="illus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5648325"/>
            <a:ext cx="3276600" cy="1209675"/>
          </a:xfrm>
          <a:prstGeom prst="rect">
            <a:avLst/>
          </a:prstGeom>
        </p:spPr>
      </p:pic>
      <p:pic>
        <p:nvPicPr>
          <p:cNvPr id="7" name="Picture 6" descr="va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3276600"/>
            <a:ext cx="1857528" cy="21907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Perceptual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Perception</a:t>
            </a:r>
          </a:p>
          <a:p>
            <a:pPr lvl="1"/>
            <a:r>
              <a:rPr lang="en-US" u="sng" dirty="0" smtClean="0"/>
              <a:t>Grouping</a:t>
            </a:r>
            <a:r>
              <a:rPr lang="en-US" dirty="0" smtClean="0"/>
              <a:t> – Tendency to organize things into coherent groups</a:t>
            </a:r>
          </a:p>
          <a:p>
            <a:pPr lvl="2"/>
            <a:r>
              <a:rPr lang="en-US" u="sng" dirty="0" smtClean="0"/>
              <a:t>Proximity</a:t>
            </a:r>
            <a:r>
              <a:rPr lang="en-US" dirty="0" smtClean="0"/>
              <a:t> – Group close objects together</a:t>
            </a:r>
          </a:p>
          <a:p>
            <a:pPr lvl="2"/>
            <a:r>
              <a:rPr lang="en-US" u="sng" dirty="0" smtClean="0"/>
              <a:t>Similarity</a:t>
            </a:r>
            <a:r>
              <a:rPr lang="en-US" dirty="0" smtClean="0"/>
              <a:t> – Group similar objects </a:t>
            </a:r>
          </a:p>
          <a:p>
            <a:pPr lvl="2"/>
            <a:r>
              <a:rPr lang="en-US" u="sng" dirty="0" smtClean="0"/>
              <a:t>Continuity</a:t>
            </a:r>
            <a:r>
              <a:rPr lang="en-US" dirty="0" smtClean="0"/>
              <a:t> – Perceive smooth continuous patterns</a:t>
            </a:r>
          </a:p>
          <a:p>
            <a:pPr lvl="2"/>
            <a:r>
              <a:rPr lang="en-US" u="sng" dirty="0" smtClean="0"/>
              <a:t>Connectedness</a:t>
            </a:r>
            <a:r>
              <a:rPr lang="en-US" dirty="0" smtClean="0"/>
              <a:t> – When uniform and linked we perceive dots, lines or area as a single unit</a:t>
            </a:r>
          </a:p>
          <a:p>
            <a:pPr lvl="2"/>
            <a:r>
              <a:rPr lang="en-US" u="sng" dirty="0" smtClean="0"/>
              <a:t>Closure</a:t>
            </a:r>
            <a:r>
              <a:rPr lang="en-US" dirty="0" smtClean="0"/>
              <a:t> – Fill in gaps to create a whole object</a:t>
            </a:r>
            <a:endParaRPr lang="en-US" dirty="0"/>
          </a:p>
        </p:txBody>
      </p:sp>
      <p:pic>
        <p:nvPicPr>
          <p:cNvPr id="4" name="Picture 3" descr="Gestal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5334000"/>
            <a:ext cx="3988789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Perceptual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Depth perception </a:t>
            </a:r>
            <a:r>
              <a:rPr lang="en-US" dirty="0" smtClean="0"/>
              <a:t>– Ability to judge the distance of objects.</a:t>
            </a:r>
          </a:p>
          <a:p>
            <a:endParaRPr lang="en-US" dirty="0" smtClean="0"/>
          </a:p>
          <a:p>
            <a:pPr lvl="1"/>
            <a:r>
              <a:rPr lang="en-US" u="sng" dirty="0" smtClean="0"/>
              <a:t>Visual cliff </a:t>
            </a:r>
            <a:r>
              <a:rPr lang="en-US" dirty="0" smtClean="0"/>
              <a:t>– Lab device for testing depth perception in infants and young animals.</a:t>
            </a:r>
          </a:p>
          <a:p>
            <a:pPr lvl="1"/>
            <a:r>
              <a:rPr lang="en-US" dirty="0" smtClean="0">
                <a:hlinkClick r:id="rId2"/>
              </a:rPr>
              <a:t>Visual cliff experiment</a:t>
            </a:r>
            <a:endParaRPr lang="en-US" dirty="0" smtClean="0"/>
          </a:p>
          <a:p>
            <a:pPr lvl="1"/>
            <a:r>
              <a:rPr lang="en-US" u="sng" dirty="0" smtClean="0"/>
              <a:t>Binocular cues </a:t>
            </a:r>
            <a:r>
              <a:rPr lang="en-US" dirty="0" smtClean="0"/>
              <a:t>– Clues about distance requiring two eyes.</a:t>
            </a:r>
          </a:p>
          <a:p>
            <a:pPr lvl="2"/>
            <a:r>
              <a:rPr lang="en-US" u="sng" dirty="0" smtClean="0"/>
              <a:t>Retinal disparity </a:t>
            </a:r>
            <a:r>
              <a:rPr lang="en-US" dirty="0" smtClean="0"/>
              <a:t>– The slightly different view the two eyes have of the same object.</a:t>
            </a:r>
          </a:p>
          <a:p>
            <a:pPr lvl="2"/>
            <a:r>
              <a:rPr lang="en-US" u="sng" dirty="0" smtClean="0"/>
              <a:t>Convergence</a:t>
            </a:r>
            <a:r>
              <a:rPr lang="en-US" dirty="0" smtClean="0"/>
              <a:t> – Extent to which the eyes turn inward when looking at an object.</a:t>
            </a:r>
            <a:endParaRPr lang="en-US" dirty="0"/>
          </a:p>
        </p:txBody>
      </p:sp>
      <p:pic>
        <p:nvPicPr>
          <p:cNvPr id="4" name="Picture 3" descr="visualcliff3gif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2133600"/>
            <a:ext cx="1281616" cy="1576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Perceptual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Monocular Cues </a:t>
            </a:r>
            <a:r>
              <a:rPr lang="en-US" dirty="0" smtClean="0"/>
              <a:t>– Clues about distance based on the image of one eye.</a:t>
            </a:r>
          </a:p>
          <a:p>
            <a:pPr lvl="1"/>
            <a:r>
              <a:rPr lang="en-US" dirty="0" smtClean="0"/>
              <a:t>Interposition</a:t>
            </a:r>
          </a:p>
          <a:p>
            <a:pPr lvl="1"/>
            <a:r>
              <a:rPr lang="en-US" dirty="0" smtClean="0"/>
              <a:t>Relative size</a:t>
            </a:r>
          </a:p>
          <a:p>
            <a:pPr lvl="1"/>
            <a:r>
              <a:rPr lang="en-US" dirty="0" smtClean="0"/>
              <a:t>Relative clarity</a:t>
            </a:r>
          </a:p>
          <a:p>
            <a:pPr lvl="1"/>
            <a:r>
              <a:rPr lang="en-US" dirty="0" smtClean="0"/>
              <a:t>Texture gradient</a:t>
            </a:r>
          </a:p>
          <a:p>
            <a:pPr lvl="1"/>
            <a:r>
              <a:rPr lang="en-US" dirty="0" smtClean="0"/>
              <a:t>Relative height</a:t>
            </a:r>
          </a:p>
          <a:p>
            <a:pPr lvl="1"/>
            <a:r>
              <a:rPr lang="en-US" dirty="0" smtClean="0"/>
              <a:t>Motion parallax</a:t>
            </a:r>
          </a:p>
          <a:p>
            <a:pPr lvl="1"/>
            <a:r>
              <a:rPr lang="en-US" dirty="0" smtClean="0"/>
              <a:t>Linear perspective</a:t>
            </a:r>
          </a:p>
          <a:p>
            <a:pPr lvl="1"/>
            <a:r>
              <a:rPr lang="en-US" dirty="0" smtClean="0"/>
              <a:t>Light and shadow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Perceptual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perception</a:t>
            </a:r>
          </a:p>
          <a:p>
            <a:endParaRPr lang="en-US" dirty="0" smtClean="0"/>
          </a:p>
          <a:p>
            <a:pPr lvl="1"/>
            <a:r>
              <a:rPr lang="en-US" u="sng" dirty="0" smtClean="0"/>
              <a:t>Stroboscopic movement </a:t>
            </a:r>
            <a:r>
              <a:rPr lang="en-US" dirty="0" smtClean="0"/>
              <a:t>– Brain interprets a rapid series of slightly varying images as movement. (Think flip books…) </a:t>
            </a:r>
            <a:r>
              <a:rPr lang="en-US" dirty="0" smtClean="0">
                <a:hlinkClick r:id="rId2"/>
              </a:rPr>
              <a:t>Intermission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Phi phenomenon </a:t>
            </a:r>
            <a:r>
              <a:rPr lang="en-US" dirty="0" smtClean="0"/>
              <a:t>– Illusion of movement created when two or more adjacent lights blink off and on in succession. (Think chasing lights…) </a:t>
            </a:r>
            <a:r>
              <a:rPr lang="en-US" dirty="0" smtClean="0">
                <a:hlinkClick r:id="rId3"/>
              </a:rPr>
              <a:t>Sandstorm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777240"/>
          </a:xfrm>
        </p:spPr>
        <p:txBody>
          <a:bodyPr/>
          <a:lstStyle/>
          <a:p>
            <a:r>
              <a:rPr lang="en-US" dirty="0" smtClean="0"/>
              <a:t>iii. Perceptual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038600"/>
          </a:xfrm>
        </p:spPr>
        <p:txBody>
          <a:bodyPr/>
          <a:lstStyle/>
          <a:p>
            <a:r>
              <a:rPr lang="en-US" u="sng" dirty="0" smtClean="0"/>
              <a:t>Perceptual Constancy </a:t>
            </a:r>
            <a:r>
              <a:rPr lang="en-US" dirty="0" smtClean="0"/>
              <a:t>– Perceiving an object as unchanging even when the immediate sensation of the object changes.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Shape constancy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Size constancy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Lightness Constancy</a:t>
            </a:r>
            <a:endParaRPr lang="en-US" dirty="0"/>
          </a:p>
        </p:txBody>
      </p:sp>
      <p:pic>
        <p:nvPicPr>
          <p:cNvPr id="4" name="Picture 3" descr="shape constanc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2057400"/>
            <a:ext cx="1957387" cy="1441531"/>
          </a:xfrm>
          <a:prstGeom prst="rect">
            <a:avLst/>
          </a:prstGeom>
        </p:spPr>
      </p:pic>
      <p:pic>
        <p:nvPicPr>
          <p:cNvPr id="5" name="Picture 4" descr="size constanc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505200"/>
            <a:ext cx="1647559" cy="20574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3505200" y="2743200"/>
            <a:ext cx="2209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38862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ightness constanc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5334000"/>
            <a:ext cx="2262221" cy="1422400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3733800" y="48768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267</TotalTime>
  <Words>500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Perception</vt:lpstr>
      <vt:lpstr>I. Selective attention</vt:lpstr>
      <vt:lpstr>II. Perceptual illusions</vt:lpstr>
      <vt:lpstr>III. Perceptual organization </vt:lpstr>
      <vt:lpstr>iii. Perceptual organization</vt:lpstr>
      <vt:lpstr>III. Perceptual organization</vt:lpstr>
      <vt:lpstr>iii. Perceptual organization</vt:lpstr>
      <vt:lpstr>iii. Perceptual organization</vt:lpstr>
      <vt:lpstr>iii. Perceptual organization</vt:lpstr>
      <vt:lpstr>IV. Perceptual interpretation</vt:lpstr>
      <vt:lpstr>V. Extrasensory perception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</dc:title>
  <dc:creator>Tina Collins</dc:creator>
  <cp:lastModifiedBy>Tina Collins</cp:lastModifiedBy>
  <cp:revision>31</cp:revision>
  <dcterms:created xsi:type="dcterms:W3CDTF">2011-11-03T17:05:24Z</dcterms:created>
  <dcterms:modified xsi:type="dcterms:W3CDTF">2011-11-09T18:19:58Z</dcterms:modified>
</cp:coreProperties>
</file>