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71" r:id="rId14"/>
    <p:sldId id="272" r:id="rId15"/>
    <p:sldId id="273" r:id="rId16"/>
    <p:sldId id="274" r:id="rId17"/>
    <p:sldId id="275" r:id="rId18"/>
    <p:sldId id="276" r:id="rId19"/>
    <p:sldId id="277" r:id="rId20"/>
    <p:sldId id="278" r:id="rId21"/>
    <p:sldId id="279" r:id="rId22"/>
    <p:sldId id="28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5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C4B9F23-ACE7-49CB-9C89-1E08719BD75E}" type="datetimeFigureOut">
              <a:rPr lang="en-US" smtClean="0"/>
              <a:pPr/>
              <a:t>11/27/2013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E6BD41C5-D03C-42C6-AA21-FC08A80CD7B3}"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C4B9F23-ACE7-49CB-9C89-1E08719BD75E}" type="datetimeFigureOut">
              <a:rPr lang="en-US" smtClean="0"/>
              <a:pPr/>
              <a:t>11/27/2013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BD41C5-D03C-42C6-AA21-FC08A80CD7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C4B9F23-ACE7-49CB-9C89-1E08719BD75E}" type="datetimeFigureOut">
              <a:rPr lang="en-US" smtClean="0"/>
              <a:pPr/>
              <a:t>11/27/2013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BD41C5-D03C-42C6-AA21-FC08A80CD7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C4B9F23-ACE7-49CB-9C89-1E08719BD75E}" type="datetimeFigureOut">
              <a:rPr lang="en-US" smtClean="0"/>
              <a:pPr/>
              <a:t>11/27/2013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BD41C5-D03C-42C6-AA21-FC08A80CD7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C4B9F23-ACE7-49CB-9C89-1E08719BD75E}" type="datetimeFigureOut">
              <a:rPr lang="en-US" smtClean="0"/>
              <a:pPr/>
              <a:t>11/27/2013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BD41C5-D03C-42C6-AA21-FC08A80CD7B3}"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C4B9F23-ACE7-49CB-9C89-1E08719BD75E}" type="datetimeFigureOut">
              <a:rPr lang="en-US" smtClean="0"/>
              <a:pPr/>
              <a:t>11/27/2013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6BD41C5-D03C-42C6-AA21-FC08A80CD7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C4B9F23-ACE7-49CB-9C89-1E08719BD75E}" type="datetimeFigureOut">
              <a:rPr lang="en-US" smtClean="0"/>
              <a:pPr/>
              <a:t>11/27/2013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6BD41C5-D03C-42C6-AA21-FC08A80CD7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C4B9F23-ACE7-49CB-9C89-1E08719BD75E}" type="datetimeFigureOut">
              <a:rPr lang="en-US" smtClean="0"/>
              <a:pPr/>
              <a:t>11/27/2013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6BD41C5-D03C-42C6-AA21-FC08A80CD7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C4B9F23-ACE7-49CB-9C89-1E08719BD75E}" type="datetimeFigureOut">
              <a:rPr lang="en-US" smtClean="0"/>
              <a:pPr/>
              <a:t>11/27/2013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6BD41C5-D03C-42C6-AA21-FC08A80CD7B3}"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C4B9F23-ACE7-49CB-9C89-1E08719BD75E}" type="datetimeFigureOut">
              <a:rPr lang="en-US" smtClean="0"/>
              <a:pPr/>
              <a:t>11/27/2013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6BD41C5-D03C-42C6-AA21-FC08A80CD7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C4B9F23-ACE7-49CB-9C89-1E08719BD75E}" type="datetimeFigureOut">
              <a:rPr lang="en-US" smtClean="0"/>
              <a:pPr/>
              <a:t>11/27/2013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6BD41C5-D03C-42C6-AA21-FC08A80CD7B3}"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C4B9F23-ACE7-49CB-9C89-1E08719BD75E}" type="datetimeFigureOut">
              <a:rPr lang="en-US" smtClean="0"/>
              <a:pPr/>
              <a:t>11/27/2013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6BD41C5-D03C-42C6-AA21-FC08A80CD7B3}"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youtube.com/watch?v=-v5RPLoMKOE&amp;feature=relate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7</a:t>
            </a:r>
            <a:endParaRPr lang="en-US" dirty="0"/>
          </a:p>
        </p:txBody>
      </p:sp>
      <p:sp>
        <p:nvSpPr>
          <p:cNvPr id="3" name="Subtitle 2"/>
          <p:cNvSpPr>
            <a:spLocks noGrp="1"/>
          </p:cNvSpPr>
          <p:nvPr>
            <p:ph type="subTitle" idx="1"/>
          </p:nvPr>
        </p:nvSpPr>
        <p:spPr/>
        <p:txBody>
          <a:bodyPr/>
          <a:lstStyle/>
          <a:p>
            <a:r>
              <a:rPr lang="en-US" dirty="0" smtClean="0"/>
              <a:t>States of Consciousness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Hypnosis</a:t>
            </a:r>
            <a:endParaRPr lang="en-US" dirty="0"/>
          </a:p>
        </p:txBody>
      </p:sp>
      <p:sp>
        <p:nvSpPr>
          <p:cNvPr id="3" name="Content Placeholder 2"/>
          <p:cNvSpPr>
            <a:spLocks noGrp="1"/>
          </p:cNvSpPr>
          <p:nvPr>
            <p:ph idx="1"/>
          </p:nvPr>
        </p:nvSpPr>
        <p:spPr/>
        <p:txBody>
          <a:bodyPr>
            <a:normAutofit lnSpcReduction="10000"/>
          </a:bodyPr>
          <a:lstStyle/>
          <a:p>
            <a:r>
              <a:rPr lang="en-US" u="sng" dirty="0" smtClean="0"/>
              <a:t>Hypnosis</a:t>
            </a:r>
            <a:r>
              <a:rPr lang="en-US" dirty="0" smtClean="0"/>
              <a:t> – State with deep relaxation and heightened suggestibility.</a:t>
            </a:r>
          </a:p>
          <a:p>
            <a:pPr lvl="1"/>
            <a:r>
              <a:rPr lang="en-US" u="sng" dirty="0" smtClean="0"/>
              <a:t>Post hypnotic amnesia </a:t>
            </a:r>
            <a:r>
              <a:rPr lang="en-US" dirty="0" smtClean="0"/>
              <a:t>– Temporary memory loss of events during hypnosis.</a:t>
            </a:r>
          </a:p>
          <a:p>
            <a:pPr lvl="1"/>
            <a:r>
              <a:rPr lang="en-US" dirty="0" smtClean="0"/>
              <a:t>People who respond to suggestions un-hypnotized are the people who respond to hypnosis.  </a:t>
            </a:r>
          </a:p>
          <a:p>
            <a:pPr lvl="1"/>
            <a:r>
              <a:rPr lang="en-US" u="sng" dirty="0" smtClean="0"/>
              <a:t>Post hypnotic suggestion </a:t>
            </a:r>
            <a:r>
              <a:rPr lang="en-US" dirty="0" smtClean="0"/>
              <a:t>– Suggestion to be carried out after a hypnosis session.</a:t>
            </a:r>
          </a:p>
          <a:p>
            <a:pPr lvl="1"/>
            <a:r>
              <a:rPr lang="en-US" dirty="0" smtClean="0"/>
              <a:t>Hypnosis is both a social phenomenon and a state of divided consciousness.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IV. Drugs and consciousness</a:t>
            </a:r>
            <a:endParaRPr lang="en-US" dirty="0"/>
          </a:p>
        </p:txBody>
      </p:sp>
      <p:sp>
        <p:nvSpPr>
          <p:cNvPr id="3" name="Content Placeholder 2"/>
          <p:cNvSpPr>
            <a:spLocks noGrp="1"/>
          </p:cNvSpPr>
          <p:nvPr>
            <p:ph sz="quarter" idx="1"/>
          </p:nvPr>
        </p:nvSpPr>
        <p:spPr>
          <a:xfrm>
            <a:off x="1371600" y="1295400"/>
            <a:ext cx="7300912" cy="5281612"/>
          </a:xfrm>
        </p:spPr>
        <p:txBody>
          <a:bodyPr>
            <a:normAutofit fontScale="92500" lnSpcReduction="20000"/>
          </a:bodyPr>
          <a:lstStyle/>
          <a:p>
            <a:pPr eaLnBrk="1" hangingPunct="1"/>
            <a:r>
              <a:rPr lang="en-US" u="sng" dirty="0" smtClean="0"/>
              <a:t>Psychoactive Drug </a:t>
            </a:r>
            <a:r>
              <a:rPr lang="en-US" dirty="0" smtClean="0"/>
              <a:t>– A chemical substance that alters perceptions, moods or behavior.</a:t>
            </a:r>
          </a:p>
          <a:p>
            <a:pPr eaLnBrk="1" hangingPunct="1"/>
            <a:endParaRPr lang="en-US" dirty="0" smtClean="0"/>
          </a:p>
          <a:p>
            <a:pPr eaLnBrk="1" hangingPunct="1"/>
            <a:r>
              <a:rPr lang="en-US" dirty="0" smtClean="0"/>
              <a:t>Most commonly used psychoactive drugs</a:t>
            </a:r>
          </a:p>
          <a:p>
            <a:pPr eaLnBrk="1" hangingPunct="1"/>
            <a:endParaRPr lang="en-US" dirty="0" smtClean="0"/>
          </a:p>
          <a:p>
            <a:pPr lvl="1" eaLnBrk="1" hangingPunct="1"/>
            <a:r>
              <a:rPr lang="en-US" dirty="0" smtClean="0"/>
              <a:t>Caffeine</a:t>
            </a:r>
          </a:p>
          <a:p>
            <a:pPr lvl="1" eaLnBrk="1" hangingPunct="1"/>
            <a:endParaRPr lang="en-US" dirty="0" smtClean="0"/>
          </a:p>
          <a:p>
            <a:pPr lvl="1" eaLnBrk="1" hangingPunct="1"/>
            <a:endParaRPr lang="en-US" dirty="0" smtClean="0"/>
          </a:p>
          <a:p>
            <a:pPr lvl="1" eaLnBrk="1" hangingPunct="1"/>
            <a:r>
              <a:rPr lang="en-US" dirty="0" smtClean="0"/>
              <a:t>Alcohol</a:t>
            </a:r>
          </a:p>
          <a:p>
            <a:pPr lvl="1" eaLnBrk="1" hangingPunct="1"/>
            <a:endParaRPr lang="en-US" dirty="0" smtClean="0"/>
          </a:p>
          <a:p>
            <a:pPr lvl="1" eaLnBrk="1" hangingPunct="1"/>
            <a:endParaRPr lang="en-US" dirty="0" smtClean="0"/>
          </a:p>
          <a:p>
            <a:pPr lvl="1" eaLnBrk="1" hangingPunct="1"/>
            <a:r>
              <a:rPr lang="en-US" dirty="0" smtClean="0"/>
              <a:t>Nicotine</a:t>
            </a:r>
          </a:p>
        </p:txBody>
      </p:sp>
      <p:pic>
        <p:nvPicPr>
          <p:cNvPr id="1027" name="Picture 3" descr="C:\Documents and Settings\collinst\Local Settings\Temporary Internet Files\Content.IE5\NGX3GVSF\MC900001025[1].wmf"/>
          <p:cNvPicPr>
            <a:picLocks noChangeAspect="1" noChangeArrowheads="1"/>
          </p:cNvPicPr>
          <p:nvPr/>
        </p:nvPicPr>
        <p:blipFill>
          <a:blip r:embed="rId2" cstate="print"/>
          <a:srcRect/>
          <a:stretch>
            <a:fillRect/>
          </a:stretch>
        </p:blipFill>
        <p:spPr bwMode="auto">
          <a:xfrm>
            <a:off x="3276600" y="4191000"/>
            <a:ext cx="998538" cy="1290638"/>
          </a:xfrm>
          <a:prstGeom prst="rect">
            <a:avLst/>
          </a:prstGeom>
          <a:noFill/>
          <a:ln w="9525">
            <a:noFill/>
            <a:miter lim="800000"/>
            <a:headEnd/>
            <a:tailEnd/>
          </a:ln>
        </p:spPr>
      </p:pic>
      <p:pic>
        <p:nvPicPr>
          <p:cNvPr id="1028" name="Picture 4" descr="C:\Documents and Settings\collinst\Local Settings\Temporary Internet Files\Content.IE5\96OQDOQJ\MC900192329[1].wmf"/>
          <p:cNvPicPr>
            <a:picLocks noChangeAspect="1" noChangeArrowheads="1"/>
          </p:cNvPicPr>
          <p:nvPr/>
        </p:nvPicPr>
        <p:blipFill>
          <a:blip r:embed="rId3" cstate="print"/>
          <a:srcRect/>
          <a:stretch>
            <a:fillRect/>
          </a:stretch>
        </p:blipFill>
        <p:spPr bwMode="auto">
          <a:xfrm>
            <a:off x="3505200" y="5562600"/>
            <a:ext cx="1036638" cy="1066800"/>
          </a:xfrm>
          <a:prstGeom prst="rect">
            <a:avLst/>
          </a:prstGeom>
          <a:noFill/>
          <a:ln w="9525">
            <a:noFill/>
            <a:miter lim="800000"/>
            <a:headEnd/>
            <a:tailEnd/>
          </a:ln>
        </p:spPr>
      </p:pic>
      <p:pic>
        <p:nvPicPr>
          <p:cNvPr id="1026" name="Picture 2" descr="C:\Documents and Settings\collinst\Local Settings\Temporary Internet Files\Content.IE5\0NO0MP1C\MC900325366[1].wmf"/>
          <p:cNvPicPr>
            <a:picLocks noChangeAspect="1" noChangeArrowheads="1"/>
          </p:cNvPicPr>
          <p:nvPr/>
        </p:nvPicPr>
        <p:blipFill>
          <a:blip r:embed="rId4" cstate="print"/>
          <a:srcRect/>
          <a:stretch>
            <a:fillRect/>
          </a:stretch>
        </p:blipFill>
        <p:spPr bwMode="auto">
          <a:xfrm>
            <a:off x="3276600" y="2971800"/>
            <a:ext cx="860425" cy="1123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diamond(in)">
                                      <p:cBhvr>
                                        <p:cTn id="22" dur="2000"/>
                                        <p:tgtEl>
                                          <p:spTgt spid="1026"/>
                                        </p:tgtEl>
                                      </p:cBhvr>
                                    </p:animEffect>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to="" calcmode="lin" valueType="num">
                                      <p:cBhvr>
                                        <p:cTn id="27" dur="1" fill="hold"/>
                                        <p:tgtEl>
                                          <p:spTgt spid="3">
                                            <p:txEl>
                                              <p:pRg st="7" end="7"/>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1027"/>
                                        </p:tgtEl>
                                        <p:attrNameLst>
                                          <p:attrName>style.visibility</p:attrName>
                                        </p:attrNameLst>
                                      </p:cBhvr>
                                      <p:to>
                                        <p:strVal val="visible"/>
                                      </p:to>
                                    </p:set>
                                    <p:anim to="" calcmode="lin" valueType="num">
                                      <p:cBhvr>
                                        <p:cTn id="32" dur="1" fill="hold"/>
                                        <p:tgtEl>
                                          <p:spTgt spid="1027"/>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to="" calcmode="lin" valueType="num">
                                      <p:cBhvr>
                                        <p:cTn id="37" dur="1" fill="hold"/>
                                        <p:tgtEl>
                                          <p:spTgt spid="3">
                                            <p:txEl>
                                              <p:pRg st="10" end="10"/>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1028"/>
                                        </p:tgtEl>
                                        <p:attrNameLst>
                                          <p:attrName>style.visibility</p:attrName>
                                        </p:attrNameLst>
                                      </p:cBhvr>
                                      <p:to>
                                        <p:strVal val="visible"/>
                                      </p:to>
                                    </p:set>
                                    <p:anim to="" calcmode="lin" valueType="num">
                                      <p:cBhvr>
                                        <p:cTn id="42" dur="1" fill="hold"/>
                                        <p:tgtEl>
                                          <p:spTgt spid="102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IV. Drugs and consciousness</a:t>
            </a:r>
            <a:endParaRPr lang="en-US" dirty="0"/>
          </a:p>
        </p:txBody>
      </p:sp>
      <p:sp>
        <p:nvSpPr>
          <p:cNvPr id="3" name="Content Placeholder 2"/>
          <p:cNvSpPr>
            <a:spLocks noGrp="1"/>
          </p:cNvSpPr>
          <p:nvPr>
            <p:ph sz="quarter" idx="1"/>
          </p:nvPr>
        </p:nvSpPr>
        <p:spPr>
          <a:xfrm>
            <a:off x="1066800" y="1447800"/>
            <a:ext cx="7467600" cy="4873625"/>
          </a:xfrm>
        </p:spPr>
        <p:txBody>
          <a:bodyPr>
            <a:normAutofit fontScale="85000" lnSpcReduction="10000"/>
          </a:bodyPr>
          <a:lstStyle/>
          <a:p>
            <a:pPr eaLnBrk="1" hangingPunct="1"/>
            <a:r>
              <a:rPr lang="en-US" u="sng" dirty="0" smtClean="0"/>
              <a:t>Dependence</a:t>
            </a:r>
            <a:endParaRPr lang="en-US" dirty="0" smtClean="0"/>
          </a:p>
          <a:p>
            <a:pPr lvl="1"/>
            <a:r>
              <a:rPr lang="en-US" u="sng" dirty="0" smtClean="0"/>
              <a:t>Physical dependence </a:t>
            </a:r>
            <a:r>
              <a:rPr lang="en-US" dirty="0" smtClean="0"/>
              <a:t>– A physiological need for a drug, marked by unpleasant withdrawal symptoms when the drug is discontinued.</a:t>
            </a:r>
          </a:p>
          <a:p>
            <a:pPr lvl="1"/>
            <a:r>
              <a:rPr lang="en-US" u="sng" dirty="0" smtClean="0"/>
              <a:t>Psychological dependence </a:t>
            </a:r>
            <a:r>
              <a:rPr lang="en-US" dirty="0" smtClean="0"/>
              <a:t>– Intense desire to achieve a drugged state.</a:t>
            </a:r>
            <a:endParaRPr lang="en-US" dirty="0" smtClean="0"/>
          </a:p>
          <a:p>
            <a:pPr eaLnBrk="1" hangingPunct="1"/>
            <a:endParaRPr lang="en-US" dirty="0" smtClean="0"/>
          </a:p>
          <a:p>
            <a:pPr eaLnBrk="1" hangingPunct="1"/>
            <a:r>
              <a:rPr lang="en-US" u="sng" dirty="0" smtClean="0"/>
              <a:t>Withdrawal</a:t>
            </a:r>
            <a:r>
              <a:rPr lang="en-US" dirty="0" smtClean="0"/>
              <a:t> – </a:t>
            </a:r>
            <a:r>
              <a:rPr lang="en-US" dirty="0" smtClean="0"/>
              <a:t>The discomfort and distress that follow discontinuing the use of an addictive drug.</a:t>
            </a:r>
            <a:endParaRPr lang="en-US" dirty="0" smtClean="0"/>
          </a:p>
          <a:p>
            <a:pPr eaLnBrk="1" hangingPunct="1"/>
            <a:endParaRPr lang="en-US" dirty="0" smtClean="0"/>
          </a:p>
          <a:p>
            <a:pPr eaLnBrk="1" hangingPunct="1"/>
            <a:r>
              <a:rPr lang="en-US" u="sng" dirty="0" smtClean="0"/>
              <a:t>Tolerance</a:t>
            </a:r>
            <a:r>
              <a:rPr lang="en-US" dirty="0" smtClean="0"/>
              <a:t> – </a:t>
            </a:r>
            <a:r>
              <a:rPr lang="en-US" dirty="0" smtClean="0"/>
              <a:t>Need more of a drug to get the same results.</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heel(4)">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ne drink mod 22.jpg"/>
          <p:cNvPicPr>
            <a:picLocks noChangeAspect="1"/>
          </p:cNvPicPr>
          <p:nvPr/>
        </p:nvPicPr>
        <p:blipFill>
          <a:blip r:embed="rId2" cstate="print"/>
          <a:srcRect/>
          <a:stretch>
            <a:fillRect/>
          </a:stretch>
        </p:blipFill>
        <p:spPr bwMode="auto">
          <a:xfrm>
            <a:off x="3886200" y="4876800"/>
            <a:ext cx="4918075" cy="1676400"/>
          </a:xfrm>
          <a:prstGeom prst="rect">
            <a:avLst/>
          </a:prstGeom>
          <a:noFill/>
          <a:ln w="9525">
            <a:noFill/>
            <a:miter lim="800000"/>
            <a:headEnd/>
            <a:tailEnd/>
          </a:ln>
        </p:spPr>
      </p:pic>
      <p:sp>
        <p:nvSpPr>
          <p:cNvPr id="2" name="Title 1"/>
          <p:cNvSpPr>
            <a:spLocks noGrp="1"/>
          </p:cNvSpPr>
          <p:nvPr>
            <p:ph type="title"/>
          </p:nvPr>
        </p:nvSpPr>
        <p:spPr>
          <a:xfrm>
            <a:off x="457200" y="304800"/>
            <a:ext cx="7467600" cy="731838"/>
          </a:xfrm>
        </p:spPr>
        <p:txBody>
          <a:bodyPr>
            <a:normAutofit fontScale="90000"/>
          </a:bodyPr>
          <a:lstStyle/>
          <a:p>
            <a:pPr>
              <a:defRPr/>
            </a:pPr>
            <a:r>
              <a:rPr lang="en-US" dirty="0" smtClean="0"/>
              <a:t>IV. Drugs and consciousness</a:t>
            </a:r>
            <a:endParaRPr lang="en-US" dirty="0"/>
          </a:p>
        </p:txBody>
      </p:sp>
      <p:sp>
        <p:nvSpPr>
          <p:cNvPr id="12291" name="Content Placeholder 2"/>
          <p:cNvSpPr>
            <a:spLocks noGrp="1"/>
          </p:cNvSpPr>
          <p:nvPr>
            <p:ph sz="quarter" idx="1"/>
          </p:nvPr>
        </p:nvSpPr>
        <p:spPr>
          <a:xfrm>
            <a:off x="1066800" y="1066800"/>
            <a:ext cx="7467600" cy="3581400"/>
          </a:xfrm>
        </p:spPr>
        <p:txBody>
          <a:bodyPr>
            <a:normAutofit fontScale="92500" lnSpcReduction="20000"/>
          </a:bodyPr>
          <a:lstStyle/>
          <a:p>
            <a:pPr eaLnBrk="1" hangingPunct="1"/>
            <a:r>
              <a:rPr lang="en-US" u="sng" dirty="0" smtClean="0"/>
              <a:t>Depressants</a:t>
            </a:r>
            <a:r>
              <a:rPr lang="en-US" dirty="0" smtClean="0"/>
              <a:t> – Drugs that reduce neural activity and slow body functions.</a:t>
            </a:r>
          </a:p>
          <a:p>
            <a:pPr lvl="1" eaLnBrk="1" hangingPunct="1"/>
            <a:r>
              <a:rPr lang="en-US" dirty="0" smtClean="0"/>
              <a:t>Alcohol (ethyl alcohol)</a:t>
            </a:r>
          </a:p>
          <a:p>
            <a:pPr lvl="2" eaLnBrk="1" hangingPunct="1"/>
            <a:r>
              <a:rPr lang="en-US" dirty="0" smtClean="0"/>
              <a:t>2</a:t>
            </a:r>
            <a:r>
              <a:rPr lang="en-US" baseline="30000" dirty="0" smtClean="0"/>
              <a:t>nd</a:t>
            </a:r>
            <a:r>
              <a:rPr lang="en-US" dirty="0" smtClean="0"/>
              <a:t> most used psychoactive drug</a:t>
            </a:r>
          </a:p>
          <a:p>
            <a:pPr lvl="2" eaLnBrk="1" hangingPunct="1"/>
            <a:r>
              <a:rPr lang="en-US" dirty="0" smtClean="0"/>
              <a:t>Slows thinking and impairs activity</a:t>
            </a:r>
          </a:p>
          <a:p>
            <a:pPr lvl="2" eaLnBrk="1" hangingPunct="1"/>
            <a:r>
              <a:rPr lang="en-US" dirty="0" smtClean="0"/>
              <a:t>Largely a “recreation” drug</a:t>
            </a:r>
          </a:p>
          <a:p>
            <a:pPr lvl="2" eaLnBrk="1" hangingPunct="1"/>
            <a:r>
              <a:rPr lang="en-US" dirty="0" smtClean="0"/>
              <a:t>Effects women and men differently</a:t>
            </a:r>
          </a:p>
          <a:p>
            <a:pPr lvl="2" eaLnBrk="1" hangingPunct="1"/>
            <a:r>
              <a:rPr lang="en-US" dirty="0" smtClean="0"/>
              <a:t>Shuts down the part of the brain responsible for controlling inhibitions</a:t>
            </a:r>
          </a:p>
          <a:p>
            <a:pPr lvl="2" eaLnBrk="1" hangingPunct="1"/>
            <a:r>
              <a:rPr lang="en-US" dirty="0" smtClean="0"/>
              <a:t>Impairs memory and suppresses REM</a:t>
            </a:r>
          </a:p>
        </p:txBody>
      </p:sp>
      <p:sp>
        <p:nvSpPr>
          <p:cNvPr id="5" name="TextBox 4"/>
          <p:cNvSpPr txBox="1">
            <a:spLocks noChangeArrowheads="1"/>
          </p:cNvSpPr>
          <p:nvPr/>
        </p:nvSpPr>
        <p:spPr bwMode="auto">
          <a:xfrm>
            <a:off x="1219200" y="4800600"/>
            <a:ext cx="2514600" cy="1754188"/>
          </a:xfrm>
          <a:prstGeom prst="rect">
            <a:avLst/>
          </a:prstGeom>
          <a:noFill/>
          <a:ln w="9525">
            <a:noFill/>
            <a:miter lim="800000"/>
            <a:headEnd/>
            <a:tailEnd/>
          </a:ln>
        </p:spPr>
        <p:txBody>
          <a:bodyPr>
            <a:spAutoFit/>
          </a:bodyPr>
          <a:lstStyle/>
          <a:p>
            <a:r>
              <a:rPr lang="en-US" dirty="0"/>
              <a:t>One 12-ounce can of beer has about the same amount of alcohol as 4 ounces of wine or 1 ounce of whiskey.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to="" calcmode="lin" valueType="num">
                                      <p:cBhvr>
                                        <p:cTn id="7" dur="1" fill="hold"/>
                                        <p:tgtEl>
                                          <p:spTgt spid="12291">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 to="" calcmode="lin" valueType="num">
                                      <p:cBhvr>
                                        <p:cTn id="12" dur="1" fill="hold"/>
                                        <p:tgtEl>
                                          <p:spTgt spid="12291">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 to="" calcmode="lin" valueType="num">
                                      <p:cBhvr>
                                        <p:cTn id="17" dur="1" fill="hold"/>
                                        <p:tgtEl>
                                          <p:spTgt spid="12291">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 to="" calcmode="lin" valueType="num">
                                      <p:cBhvr>
                                        <p:cTn id="22" dur="1" fill="hold"/>
                                        <p:tgtEl>
                                          <p:spTgt spid="12291">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 to="" calcmode="lin" valueType="num">
                                      <p:cBhvr>
                                        <p:cTn id="27" dur="1" fill="hold"/>
                                        <p:tgtEl>
                                          <p:spTgt spid="12291">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12291">
                                            <p:txEl>
                                              <p:pRg st="5" end="5"/>
                                            </p:txEl>
                                          </p:spTgt>
                                        </p:tgtEl>
                                        <p:attrNameLst>
                                          <p:attrName>style.visibility</p:attrName>
                                        </p:attrNameLst>
                                      </p:cBhvr>
                                      <p:to>
                                        <p:strVal val="visible"/>
                                      </p:to>
                                    </p:set>
                                    <p:anim to="" calcmode="lin" valueType="num">
                                      <p:cBhvr>
                                        <p:cTn id="32" dur="1" fill="hold"/>
                                        <p:tgtEl>
                                          <p:spTgt spid="12291">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12291">
                                            <p:txEl>
                                              <p:pRg st="6" end="6"/>
                                            </p:txEl>
                                          </p:spTgt>
                                        </p:tgtEl>
                                        <p:attrNameLst>
                                          <p:attrName>style.visibility</p:attrName>
                                        </p:attrNameLst>
                                      </p:cBhvr>
                                      <p:to>
                                        <p:strVal val="visible"/>
                                      </p:to>
                                    </p:set>
                                    <p:anim to="" calcmode="lin" valueType="num">
                                      <p:cBhvr>
                                        <p:cTn id="37" dur="1" fill="hold"/>
                                        <p:tgtEl>
                                          <p:spTgt spid="12291">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12291">
                                            <p:txEl>
                                              <p:pRg st="7" end="7"/>
                                            </p:txEl>
                                          </p:spTgt>
                                        </p:tgtEl>
                                        <p:attrNameLst>
                                          <p:attrName>style.visibility</p:attrName>
                                        </p:attrNameLst>
                                      </p:cBhvr>
                                      <p:to>
                                        <p:strVal val="visible"/>
                                      </p:to>
                                    </p:set>
                                    <p:anim to="" calcmode="lin" valueType="num">
                                      <p:cBhvr>
                                        <p:cTn id="42" dur="1" fill="hold"/>
                                        <p:tgtEl>
                                          <p:spTgt spid="12291">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4" presetClass="entr" presetSubtype="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anim to="" calcmode="lin" valueType="num">
                                      <p:cBhvr>
                                        <p:cTn id="51"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Content Placeholder 3" descr="alcohol problem mod 22.jpg"/>
          <p:cNvPicPr>
            <a:picLocks noGrp="1" noChangeAspect="1"/>
          </p:cNvPicPr>
          <p:nvPr>
            <p:ph sz="quarter" idx="1"/>
          </p:nvPr>
        </p:nvPicPr>
        <p:blipFill>
          <a:blip r:embed="rId2" cstate="print"/>
          <a:srcRect/>
          <a:stretch>
            <a:fillRect/>
          </a:stretch>
        </p:blipFill>
        <p:spPr>
          <a:xfrm>
            <a:off x="1036703" y="762000"/>
            <a:ext cx="8107297" cy="525780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III. Drug Classifications</a:t>
            </a:r>
            <a:endParaRPr lang="en-US" dirty="0"/>
          </a:p>
        </p:txBody>
      </p:sp>
      <p:sp>
        <p:nvSpPr>
          <p:cNvPr id="3" name="Content Placeholder 2"/>
          <p:cNvSpPr>
            <a:spLocks noGrp="1"/>
          </p:cNvSpPr>
          <p:nvPr>
            <p:ph sz="quarter" idx="1"/>
          </p:nvPr>
        </p:nvSpPr>
        <p:spPr>
          <a:xfrm>
            <a:off x="1295400" y="1371600"/>
            <a:ext cx="7467600" cy="4873625"/>
          </a:xfrm>
        </p:spPr>
        <p:txBody>
          <a:bodyPr/>
          <a:lstStyle/>
          <a:p>
            <a:pPr eaLnBrk="1" hangingPunct="1"/>
            <a:r>
              <a:rPr lang="en-US" dirty="0" smtClean="0"/>
              <a:t>Depressants</a:t>
            </a:r>
          </a:p>
          <a:p>
            <a:pPr lvl="1" eaLnBrk="1" hangingPunct="1"/>
            <a:r>
              <a:rPr lang="en-US" u="sng" dirty="0" smtClean="0"/>
              <a:t>Sedatives </a:t>
            </a:r>
            <a:r>
              <a:rPr lang="en-US" dirty="0" smtClean="0"/>
              <a:t>– Drugs prescribed by a physician to reduce anxiety or induce sleep.</a:t>
            </a:r>
          </a:p>
          <a:p>
            <a:pPr lvl="1" eaLnBrk="1" hangingPunct="1"/>
            <a:endParaRPr lang="en-US" dirty="0" smtClean="0"/>
          </a:p>
          <a:p>
            <a:pPr lvl="2" eaLnBrk="1" hangingPunct="1"/>
            <a:r>
              <a:rPr lang="en-US" u="sng" dirty="0" smtClean="0"/>
              <a:t>Barbiturates </a:t>
            </a:r>
            <a:r>
              <a:rPr lang="en-US" dirty="0" smtClean="0"/>
              <a:t>– Reduce anxiety but impair memory and judgment, are lethal in overdose and interact dangerously with other drugs.</a:t>
            </a:r>
          </a:p>
          <a:p>
            <a:pPr lvl="2" eaLnBrk="1" hangingPunct="1"/>
            <a:endParaRPr lang="en-US" dirty="0" smtClean="0"/>
          </a:p>
          <a:p>
            <a:pPr lvl="2" eaLnBrk="1" hangingPunct="1"/>
            <a:r>
              <a:rPr lang="en-US" u="sng" dirty="0" smtClean="0"/>
              <a:t>Benzodiazepines</a:t>
            </a:r>
            <a:r>
              <a:rPr lang="en-US" dirty="0" smtClean="0"/>
              <a:t> – Newer sedatives without the side effects of barbiturates, intended only for short term use (ex. Valium, </a:t>
            </a:r>
            <a:r>
              <a:rPr lang="en-US" dirty="0" err="1" smtClean="0"/>
              <a:t>Xanax</a:t>
            </a:r>
            <a:r>
              <a:rPr lang="en-US"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to="" calcmode="lin" valueType="num">
                                      <p:cBhvr>
                                        <p:cTn id="22"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III. Drug Classifications</a:t>
            </a:r>
            <a:endParaRPr lang="en-US" dirty="0"/>
          </a:p>
        </p:txBody>
      </p:sp>
      <p:sp>
        <p:nvSpPr>
          <p:cNvPr id="3" name="Content Placeholder 2"/>
          <p:cNvSpPr>
            <a:spLocks noGrp="1"/>
          </p:cNvSpPr>
          <p:nvPr>
            <p:ph sz="quarter" idx="1"/>
          </p:nvPr>
        </p:nvSpPr>
        <p:spPr>
          <a:xfrm>
            <a:off x="1066800" y="1524000"/>
            <a:ext cx="7467600" cy="4873625"/>
          </a:xfrm>
        </p:spPr>
        <p:txBody>
          <a:bodyPr>
            <a:normAutofit fontScale="92500" lnSpcReduction="10000"/>
          </a:bodyPr>
          <a:lstStyle/>
          <a:p>
            <a:pPr eaLnBrk="1" hangingPunct="1"/>
            <a:r>
              <a:rPr lang="en-US" u="sng" dirty="0" smtClean="0"/>
              <a:t>Opiates</a:t>
            </a:r>
            <a:r>
              <a:rPr lang="en-US" dirty="0" smtClean="0"/>
              <a:t> – Drugs that depress neural activity, temporarily lessening pain and anxiety (Deadly when used as a recreational drug)</a:t>
            </a:r>
          </a:p>
          <a:p>
            <a:pPr eaLnBrk="1" hangingPunct="1"/>
            <a:endParaRPr lang="en-US" dirty="0" smtClean="0"/>
          </a:p>
          <a:p>
            <a:pPr lvl="1" eaLnBrk="1" hangingPunct="1"/>
            <a:r>
              <a:rPr lang="en-US" u="sng" dirty="0" smtClean="0"/>
              <a:t>Morphine</a:t>
            </a:r>
            <a:r>
              <a:rPr lang="en-US" dirty="0" smtClean="0"/>
              <a:t> – Strong sedative and pain relieving drug derived from opium.</a:t>
            </a:r>
          </a:p>
          <a:p>
            <a:pPr lvl="1" eaLnBrk="1" hangingPunct="1"/>
            <a:r>
              <a:rPr lang="en-US" u="sng" dirty="0" smtClean="0"/>
              <a:t>Endorphins</a:t>
            </a:r>
            <a:r>
              <a:rPr lang="en-US" dirty="0" smtClean="0"/>
              <a:t> – Body’s natural painkillers.</a:t>
            </a:r>
          </a:p>
          <a:p>
            <a:pPr lvl="1" eaLnBrk="1" hangingPunct="1"/>
            <a:r>
              <a:rPr lang="en-US" dirty="0" smtClean="0"/>
              <a:t>Heroin – Withdrawal symptoms include a week’s worth of intense pain, hyperventilation, depression, high blood pressure, and explosive diarrhea.</a:t>
            </a:r>
          </a:p>
          <a:p>
            <a:pPr lvl="1" eaLnBrk="1" hangingPunct="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IV. Drugs and consciousness</a:t>
            </a:r>
            <a:endParaRPr lang="en-US" dirty="0"/>
          </a:p>
        </p:txBody>
      </p:sp>
      <p:sp>
        <p:nvSpPr>
          <p:cNvPr id="3" name="Content Placeholder 2"/>
          <p:cNvSpPr>
            <a:spLocks noGrp="1"/>
          </p:cNvSpPr>
          <p:nvPr>
            <p:ph sz="quarter" idx="1"/>
          </p:nvPr>
        </p:nvSpPr>
        <p:spPr>
          <a:xfrm>
            <a:off x="1066800" y="1524000"/>
            <a:ext cx="7467600" cy="4873625"/>
          </a:xfrm>
        </p:spPr>
        <p:txBody>
          <a:bodyPr>
            <a:normAutofit fontScale="92500" lnSpcReduction="20000"/>
          </a:bodyPr>
          <a:lstStyle/>
          <a:p>
            <a:pPr eaLnBrk="1" hangingPunct="1"/>
            <a:r>
              <a:rPr lang="en-US" u="sng" dirty="0" smtClean="0"/>
              <a:t>Stimulants</a:t>
            </a:r>
            <a:r>
              <a:rPr lang="en-US" dirty="0" smtClean="0"/>
              <a:t> – Drugs that excite neural activity and speed up bodily functions.</a:t>
            </a:r>
          </a:p>
          <a:p>
            <a:pPr lvl="1" eaLnBrk="1" hangingPunct="1"/>
            <a:r>
              <a:rPr lang="en-US" u="sng" dirty="0" smtClean="0"/>
              <a:t>Caffeine</a:t>
            </a:r>
            <a:r>
              <a:rPr lang="en-US" dirty="0" smtClean="0"/>
              <a:t> – Stimulant found in coffee, chocolate, tea and some soft drinks</a:t>
            </a:r>
          </a:p>
          <a:p>
            <a:pPr lvl="2" eaLnBrk="1" hangingPunct="1"/>
            <a:r>
              <a:rPr lang="en-US" dirty="0" smtClean="0"/>
              <a:t>Gives user a feeling of energy, mental alertness and forced </a:t>
            </a:r>
            <a:r>
              <a:rPr lang="en-US" dirty="0" err="1" smtClean="0"/>
              <a:t>awakeness</a:t>
            </a:r>
            <a:r>
              <a:rPr lang="en-US" dirty="0" smtClean="0"/>
              <a:t>.</a:t>
            </a:r>
          </a:p>
          <a:p>
            <a:pPr lvl="2" eaLnBrk="1" hangingPunct="1"/>
            <a:r>
              <a:rPr lang="en-US" dirty="0" smtClean="0"/>
              <a:t>Produces a tolerance, dependence, withdrawal (headache, agitation and tiredness)</a:t>
            </a:r>
          </a:p>
          <a:p>
            <a:pPr lvl="2" eaLnBrk="1" hangingPunct="1"/>
            <a:r>
              <a:rPr lang="en-US" dirty="0" smtClean="0"/>
              <a:t>No long-term damaging effects from small daily doses.</a:t>
            </a:r>
          </a:p>
          <a:p>
            <a:pPr lvl="1" eaLnBrk="1" hangingPunct="1"/>
            <a:r>
              <a:rPr lang="en-US" u="sng" dirty="0" smtClean="0"/>
              <a:t>Nicotine</a:t>
            </a:r>
            <a:r>
              <a:rPr lang="en-US" dirty="0" smtClean="0"/>
              <a:t> – Stimulant found in tobacco.</a:t>
            </a:r>
          </a:p>
          <a:p>
            <a:pPr lvl="2" eaLnBrk="1" hangingPunct="1"/>
            <a:r>
              <a:rPr lang="en-US" dirty="0" smtClean="0"/>
              <a:t>Number three on the most used drug list</a:t>
            </a:r>
          </a:p>
          <a:p>
            <a:pPr lvl="2" eaLnBrk="1" hangingPunct="1"/>
            <a:r>
              <a:rPr lang="en-US" dirty="0" smtClean="0"/>
              <a:t>Extremely addictive and does not stay in body long (leading to more cigarettes smoked)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to="" calcmode="lin" valueType="num">
                                      <p:cBhvr>
                                        <p:cTn id="42" dur="1" fill="hold"/>
                                        <p:tgtEl>
                                          <p:spTgt spid="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IV. Drugs and consciousness</a:t>
            </a:r>
            <a:endParaRPr lang="en-US" dirty="0"/>
          </a:p>
        </p:txBody>
      </p:sp>
      <p:sp>
        <p:nvSpPr>
          <p:cNvPr id="3" name="Content Placeholder 2"/>
          <p:cNvSpPr>
            <a:spLocks noGrp="1"/>
          </p:cNvSpPr>
          <p:nvPr>
            <p:ph sz="quarter" idx="1"/>
          </p:nvPr>
        </p:nvSpPr>
        <p:spPr>
          <a:xfrm>
            <a:off x="1066800" y="1371600"/>
            <a:ext cx="7467600" cy="4873625"/>
          </a:xfrm>
        </p:spPr>
        <p:txBody>
          <a:bodyPr>
            <a:normAutofit fontScale="92500" lnSpcReduction="20000"/>
          </a:bodyPr>
          <a:lstStyle/>
          <a:p>
            <a:r>
              <a:rPr lang="en-US" dirty="0" smtClean="0"/>
              <a:t>Stimulants</a:t>
            </a:r>
          </a:p>
          <a:p>
            <a:pPr lvl="1"/>
            <a:r>
              <a:rPr lang="en-US" u="sng" dirty="0" smtClean="0"/>
              <a:t>Cocaine</a:t>
            </a:r>
            <a:r>
              <a:rPr lang="en-US" dirty="0" smtClean="0"/>
              <a:t> – Stimulant derived from leaves of the coca plant.</a:t>
            </a:r>
          </a:p>
          <a:p>
            <a:pPr lvl="2"/>
            <a:r>
              <a:rPr lang="en-US" dirty="0" smtClean="0"/>
              <a:t>Side effects include dependence, tolerance and depression after you quit.</a:t>
            </a:r>
          </a:p>
          <a:p>
            <a:pPr lvl="2"/>
            <a:r>
              <a:rPr lang="en-US" dirty="0" smtClean="0"/>
              <a:t>Cocaine and crack cocaine produce a strong euphoric effect and an even stronger crash.</a:t>
            </a:r>
          </a:p>
          <a:p>
            <a:pPr lvl="1"/>
            <a:r>
              <a:rPr lang="en-US" u="sng" dirty="0" smtClean="0"/>
              <a:t>Amphetamine</a:t>
            </a:r>
            <a:r>
              <a:rPr lang="en-US" dirty="0" smtClean="0"/>
              <a:t> – Drugs that speed up body functions and associated energy and mood changes.</a:t>
            </a:r>
          </a:p>
          <a:p>
            <a:pPr lvl="2"/>
            <a:r>
              <a:rPr lang="en-US" dirty="0" smtClean="0"/>
              <a:t>Mimic adrenaline</a:t>
            </a:r>
          </a:p>
          <a:p>
            <a:pPr lvl="2"/>
            <a:r>
              <a:rPr lang="en-US" dirty="0" smtClean="0"/>
              <a:t>Effects include restlessness, high blood pressure, insomnia, agitation, loss of appetite, and hyper-alertness.</a:t>
            </a:r>
          </a:p>
          <a:p>
            <a:pPr lvl="2"/>
            <a:r>
              <a:rPr lang="en-US" dirty="0" smtClean="0"/>
              <a:t>Methamphetamines and “ice” are more potent forms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to="" calcmode="lin" valueType="num">
                                      <p:cBhvr>
                                        <p:cTn id="42" dur="1" fill="hold"/>
                                        <p:tgtEl>
                                          <p:spTgt spid="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IV. Drugs and consciousness</a:t>
            </a:r>
            <a:endParaRPr lang="en-US" dirty="0"/>
          </a:p>
        </p:txBody>
      </p:sp>
      <p:sp>
        <p:nvSpPr>
          <p:cNvPr id="18435" name="Content Placeholder 2"/>
          <p:cNvSpPr>
            <a:spLocks noGrp="1"/>
          </p:cNvSpPr>
          <p:nvPr>
            <p:ph sz="quarter" idx="1"/>
          </p:nvPr>
        </p:nvSpPr>
        <p:spPr>
          <a:xfrm>
            <a:off x="1219200" y="1447800"/>
            <a:ext cx="7467600" cy="4873625"/>
          </a:xfrm>
        </p:spPr>
        <p:txBody>
          <a:bodyPr>
            <a:normAutofit fontScale="92500" lnSpcReduction="20000"/>
          </a:bodyPr>
          <a:lstStyle/>
          <a:p>
            <a:r>
              <a:rPr lang="en-US" u="sng" dirty="0" smtClean="0"/>
              <a:t>Hallucinogens</a:t>
            </a:r>
            <a:r>
              <a:rPr lang="en-US" dirty="0" smtClean="0"/>
              <a:t> – Psychedelic drugs that distort perceptions and evoke sensory images in the absence of sensory input.</a:t>
            </a:r>
          </a:p>
          <a:p>
            <a:pPr lvl="1"/>
            <a:r>
              <a:rPr lang="en-US" u="sng" dirty="0" smtClean="0"/>
              <a:t>LSD </a:t>
            </a:r>
            <a:r>
              <a:rPr lang="en-US" dirty="0" smtClean="0"/>
              <a:t>(Lysergic Acid Diethylamide) – aka Acid</a:t>
            </a:r>
          </a:p>
          <a:p>
            <a:pPr lvl="2"/>
            <a:r>
              <a:rPr lang="en-US" dirty="0" smtClean="0"/>
              <a:t>Effects were discovered after accidental ingestion.</a:t>
            </a:r>
          </a:p>
          <a:p>
            <a:pPr lvl="2"/>
            <a:r>
              <a:rPr lang="en-US" dirty="0" smtClean="0"/>
              <a:t>Visual distortions, detachment from reality and panic are common effects.</a:t>
            </a:r>
          </a:p>
          <a:p>
            <a:pPr lvl="1"/>
            <a:r>
              <a:rPr lang="en-US" u="sng" dirty="0" smtClean="0"/>
              <a:t>Ecstasy</a:t>
            </a:r>
            <a:r>
              <a:rPr lang="en-US" dirty="0" smtClean="0"/>
              <a:t> (MDMA) – Drug that produces lowered inhibitions, pleasant feelings, and greater acceptance of others.</a:t>
            </a:r>
          </a:p>
          <a:p>
            <a:pPr lvl="2"/>
            <a:r>
              <a:rPr lang="en-US" dirty="0" smtClean="0"/>
              <a:t>High physical and mental costs</a:t>
            </a:r>
          </a:p>
          <a:p>
            <a:pPr lvl="2"/>
            <a:r>
              <a:rPr lang="en-US" dirty="0" smtClean="0"/>
              <a:t>Even moderate use may result in permanent brain damage</a:t>
            </a:r>
          </a:p>
          <a:p>
            <a:pPr lvl="2"/>
            <a:r>
              <a:rPr lang="en-US" dirty="0" smtClean="0">
                <a:hlinkClick r:id="rId2"/>
              </a:rPr>
              <a:t>Documentary</a:t>
            </a:r>
            <a:endParaRPr lang="en-US"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to="" calcmode="lin" valueType="num">
                                      <p:cBhvr>
                                        <p:cTn id="7" dur="1" fill="hold"/>
                                        <p:tgtEl>
                                          <p:spTgt spid="1843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 to="" calcmode="lin" valueType="num">
                                      <p:cBhvr>
                                        <p:cTn id="12" dur="1" fill="hold"/>
                                        <p:tgtEl>
                                          <p:spTgt spid="18435">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 to="" calcmode="lin" valueType="num">
                                      <p:cBhvr>
                                        <p:cTn id="17" dur="1" fill="hold"/>
                                        <p:tgtEl>
                                          <p:spTgt spid="18435">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 to="" calcmode="lin" valueType="num">
                                      <p:cBhvr>
                                        <p:cTn id="22" dur="1" fill="hold"/>
                                        <p:tgtEl>
                                          <p:spTgt spid="18435">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 to="" calcmode="lin" valueType="num">
                                      <p:cBhvr>
                                        <p:cTn id="27" dur="1" fill="hold"/>
                                        <p:tgtEl>
                                          <p:spTgt spid="18435">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18435">
                                            <p:txEl>
                                              <p:pRg st="5" end="5"/>
                                            </p:txEl>
                                          </p:spTgt>
                                        </p:tgtEl>
                                        <p:attrNameLst>
                                          <p:attrName>style.visibility</p:attrName>
                                        </p:attrNameLst>
                                      </p:cBhvr>
                                      <p:to>
                                        <p:strVal val="visible"/>
                                      </p:to>
                                    </p:set>
                                    <p:anim to="" calcmode="lin" valueType="num">
                                      <p:cBhvr>
                                        <p:cTn id="32" dur="1" fill="hold"/>
                                        <p:tgtEl>
                                          <p:spTgt spid="18435">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18435">
                                            <p:txEl>
                                              <p:pRg st="6" end="6"/>
                                            </p:txEl>
                                          </p:spTgt>
                                        </p:tgtEl>
                                        <p:attrNameLst>
                                          <p:attrName>style.visibility</p:attrName>
                                        </p:attrNameLst>
                                      </p:cBhvr>
                                      <p:to>
                                        <p:strVal val="visible"/>
                                      </p:to>
                                    </p:set>
                                    <p:anim to="" calcmode="lin" valueType="num">
                                      <p:cBhvr>
                                        <p:cTn id="37" dur="1" fill="hold"/>
                                        <p:tgtEl>
                                          <p:spTgt spid="18435">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18435">
                                            <p:txEl>
                                              <p:pRg st="7" end="7"/>
                                            </p:txEl>
                                          </p:spTgt>
                                        </p:tgtEl>
                                        <p:attrNameLst>
                                          <p:attrName>style.visibility</p:attrName>
                                        </p:attrNameLst>
                                      </p:cBhvr>
                                      <p:to>
                                        <p:strVal val="visible"/>
                                      </p:to>
                                    </p:set>
                                    <p:anim to="" calcmode="lin" valueType="num">
                                      <p:cBhvr>
                                        <p:cTn id="42" dur="1" fill="hold"/>
                                        <p:tgtEl>
                                          <p:spTgt spid="18435">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Waking Consciousness</a:t>
            </a:r>
            <a:endParaRPr lang="en-US" dirty="0"/>
          </a:p>
        </p:txBody>
      </p:sp>
      <p:sp>
        <p:nvSpPr>
          <p:cNvPr id="3" name="Content Placeholder 2"/>
          <p:cNvSpPr>
            <a:spLocks noGrp="1"/>
          </p:cNvSpPr>
          <p:nvPr>
            <p:ph idx="1"/>
          </p:nvPr>
        </p:nvSpPr>
        <p:spPr/>
        <p:txBody>
          <a:bodyPr/>
          <a:lstStyle/>
          <a:p>
            <a:r>
              <a:rPr lang="en-US" u="sng" dirty="0" smtClean="0"/>
              <a:t>Consciousness</a:t>
            </a:r>
            <a:r>
              <a:rPr lang="en-US" dirty="0" smtClean="0"/>
              <a:t> – Our awareness of ourselves and our environment.</a:t>
            </a:r>
          </a:p>
          <a:p>
            <a:endParaRPr lang="en-US" dirty="0" smtClean="0"/>
          </a:p>
          <a:p>
            <a:r>
              <a:rPr lang="en-US" dirty="0" smtClean="0"/>
              <a:t>Levels of consciousness</a:t>
            </a:r>
          </a:p>
          <a:p>
            <a:pPr lvl="1"/>
            <a:r>
              <a:rPr lang="en-US" dirty="0" smtClean="0"/>
              <a:t>Subconscious – Parallel processing (A lot happening at once)</a:t>
            </a:r>
          </a:p>
          <a:p>
            <a:pPr lvl="1"/>
            <a:r>
              <a:rPr lang="en-US" dirty="0" smtClean="0"/>
              <a:t>Conscious information – Sequence processing (One thing at a time)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IV. Drugs and consciousness</a:t>
            </a:r>
            <a:endParaRPr lang="en-US" dirty="0"/>
          </a:p>
        </p:txBody>
      </p:sp>
      <p:sp>
        <p:nvSpPr>
          <p:cNvPr id="3" name="Content Placeholder 2"/>
          <p:cNvSpPr>
            <a:spLocks noGrp="1"/>
          </p:cNvSpPr>
          <p:nvPr>
            <p:ph sz="quarter" idx="1"/>
          </p:nvPr>
        </p:nvSpPr>
        <p:spPr>
          <a:xfrm>
            <a:off x="1066800" y="1371600"/>
            <a:ext cx="7467600" cy="4873625"/>
          </a:xfrm>
        </p:spPr>
        <p:txBody>
          <a:bodyPr>
            <a:normAutofit lnSpcReduction="10000"/>
          </a:bodyPr>
          <a:lstStyle/>
          <a:p>
            <a:r>
              <a:rPr lang="en-US" u="sng" dirty="0" smtClean="0"/>
              <a:t>Marijuana</a:t>
            </a:r>
            <a:r>
              <a:rPr lang="en-US" dirty="0" smtClean="0"/>
              <a:t> – Leaves, stems, resin and flowers from hemp that, when smoked, lower inhibitions and produce feelings of relaxation and mild euphoria.</a:t>
            </a:r>
          </a:p>
          <a:p>
            <a:pPr lvl="1"/>
            <a:r>
              <a:rPr lang="en-US" dirty="0" smtClean="0"/>
              <a:t>THC – active ingredient</a:t>
            </a:r>
          </a:p>
          <a:p>
            <a:pPr lvl="1"/>
            <a:r>
              <a:rPr lang="en-US" dirty="0" smtClean="0"/>
              <a:t>Can stay in regular users body for months</a:t>
            </a:r>
          </a:p>
          <a:p>
            <a:pPr lvl="1"/>
            <a:r>
              <a:rPr lang="en-US" dirty="0" smtClean="0"/>
              <a:t>Withdrawal symptoms include depression, insomnia, nausea, cramping and irritability</a:t>
            </a:r>
          </a:p>
          <a:p>
            <a:pPr lvl="1"/>
            <a:r>
              <a:rPr lang="en-US" dirty="0" smtClean="0"/>
              <a:t>Worse on lungs than cigarettes, impairs memory, suppresses immune system, can be traced in hair after a single experience.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sz="quarter" idx="1"/>
          </p:nvPr>
        </p:nvSpPr>
        <p:spPr>
          <a:xfrm>
            <a:off x="1219200" y="304800"/>
            <a:ext cx="7620000" cy="2057400"/>
          </a:xfrm>
        </p:spPr>
        <p:txBody>
          <a:bodyPr>
            <a:normAutofit fontScale="77500" lnSpcReduction="20000"/>
          </a:bodyPr>
          <a:lstStyle/>
          <a:p>
            <a:r>
              <a:rPr lang="en-US" dirty="0" smtClean="0"/>
              <a:t>Reported use of alcohol, marijuana, and cocaine declined among high school seniors from 1979 to 1992. Since then, alcohol and cocaine use have declined slightly or held steady, but marijuana use has increased, with drug paraphernalia becoming easier to purchase in local stores.</a:t>
            </a:r>
          </a:p>
        </p:txBody>
      </p:sp>
      <p:pic>
        <p:nvPicPr>
          <p:cNvPr id="20484" name="Picture 3" descr="reports of drug use mod 22.jpg"/>
          <p:cNvPicPr>
            <a:picLocks noChangeAspect="1"/>
          </p:cNvPicPr>
          <p:nvPr/>
        </p:nvPicPr>
        <p:blipFill>
          <a:blip r:embed="rId2" cstate="print"/>
          <a:srcRect/>
          <a:stretch>
            <a:fillRect/>
          </a:stretch>
        </p:blipFill>
        <p:spPr bwMode="auto">
          <a:xfrm>
            <a:off x="1524000" y="2667000"/>
            <a:ext cx="6400800" cy="3876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IV. Drugs and consciousness</a:t>
            </a:r>
            <a:endParaRPr lang="en-US" dirty="0"/>
          </a:p>
        </p:txBody>
      </p:sp>
      <p:sp>
        <p:nvSpPr>
          <p:cNvPr id="3" name="Content Placeholder 2"/>
          <p:cNvSpPr>
            <a:spLocks noGrp="1"/>
          </p:cNvSpPr>
          <p:nvPr>
            <p:ph sz="quarter" idx="1"/>
          </p:nvPr>
        </p:nvSpPr>
        <p:spPr>
          <a:xfrm>
            <a:off x="1219200" y="1524000"/>
            <a:ext cx="7467600" cy="4873625"/>
          </a:xfrm>
        </p:spPr>
        <p:txBody>
          <a:bodyPr>
            <a:normAutofit/>
          </a:bodyPr>
          <a:lstStyle/>
          <a:p>
            <a:r>
              <a:rPr lang="en-US" dirty="0" smtClean="0"/>
              <a:t>Influences on drug users</a:t>
            </a:r>
          </a:p>
          <a:p>
            <a:pPr lvl="1"/>
            <a:r>
              <a:rPr lang="en-US" dirty="0" smtClean="0"/>
              <a:t>Biological</a:t>
            </a:r>
          </a:p>
          <a:p>
            <a:pPr lvl="2"/>
            <a:r>
              <a:rPr lang="en-US" dirty="0" smtClean="0"/>
              <a:t>Connection between heredity and alcohol use problems</a:t>
            </a:r>
          </a:p>
          <a:p>
            <a:pPr lvl="1"/>
            <a:r>
              <a:rPr lang="en-US" dirty="0" smtClean="0"/>
              <a:t>Psychological/Cultural</a:t>
            </a:r>
          </a:p>
          <a:p>
            <a:pPr lvl="2"/>
            <a:r>
              <a:rPr lang="en-US" dirty="0" smtClean="0"/>
              <a:t>Feeling meaningless</a:t>
            </a:r>
          </a:p>
          <a:p>
            <a:pPr lvl="2"/>
            <a:r>
              <a:rPr lang="en-US" dirty="0" smtClean="0"/>
              <a:t>Stress/failure</a:t>
            </a:r>
          </a:p>
          <a:p>
            <a:pPr lvl="2"/>
            <a:r>
              <a:rPr lang="en-US" dirty="0" smtClean="0"/>
              <a:t>Depression</a:t>
            </a:r>
          </a:p>
          <a:p>
            <a:pPr lvl="2"/>
            <a:r>
              <a:rPr lang="en-US" dirty="0" smtClean="0"/>
              <a:t>Peer pressure</a:t>
            </a:r>
          </a:p>
          <a:p>
            <a:pPr lvl="2"/>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to="" calcmode="lin" valueType="num">
                                      <p:cBhvr>
                                        <p:cTn id="42" dur="1" fill="hold"/>
                                        <p:tgtEl>
                                          <p:spTgt spid="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Sleep and Dreams</a:t>
            </a:r>
            <a:endParaRPr lang="en-US" dirty="0"/>
          </a:p>
        </p:txBody>
      </p:sp>
      <p:sp>
        <p:nvSpPr>
          <p:cNvPr id="3" name="Content Placeholder 2"/>
          <p:cNvSpPr>
            <a:spLocks noGrp="1"/>
          </p:cNvSpPr>
          <p:nvPr>
            <p:ph idx="1"/>
          </p:nvPr>
        </p:nvSpPr>
        <p:spPr>
          <a:xfrm>
            <a:off x="1435608" y="1447800"/>
            <a:ext cx="7498080" cy="3276600"/>
          </a:xfrm>
        </p:spPr>
        <p:txBody>
          <a:bodyPr/>
          <a:lstStyle/>
          <a:p>
            <a:r>
              <a:rPr lang="en-US" dirty="0" smtClean="0"/>
              <a:t>Biological rhythms – Periodic physiological fluctuations</a:t>
            </a:r>
          </a:p>
          <a:p>
            <a:pPr lvl="1"/>
            <a:r>
              <a:rPr lang="en-US" dirty="0" smtClean="0"/>
              <a:t>Annual cycle – Bears hibernate</a:t>
            </a:r>
          </a:p>
          <a:p>
            <a:pPr lvl="1"/>
            <a:r>
              <a:rPr lang="en-US" dirty="0" smtClean="0"/>
              <a:t>28-day cycle – Average menstrual cycle</a:t>
            </a:r>
          </a:p>
          <a:p>
            <a:pPr lvl="1"/>
            <a:r>
              <a:rPr lang="en-US" dirty="0" smtClean="0"/>
              <a:t>24-hour cycle – Sleep/wake cycle for humans</a:t>
            </a:r>
          </a:p>
          <a:p>
            <a:pPr lvl="1"/>
            <a:r>
              <a:rPr lang="en-US" dirty="0" smtClean="0"/>
              <a:t>90-minute cycle – Various stages of sleep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79792" cy="1173162"/>
          </a:xfrm>
        </p:spPr>
        <p:txBody>
          <a:bodyPr/>
          <a:lstStyle/>
          <a:p>
            <a:r>
              <a:rPr lang="en-US" dirty="0" smtClean="0"/>
              <a:t>II. Sleep and Dreams</a:t>
            </a:r>
            <a:endParaRPr lang="en-US" dirty="0"/>
          </a:p>
        </p:txBody>
      </p:sp>
      <p:pic>
        <p:nvPicPr>
          <p:cNvPr id="4" name="Content Placeholder 3" descr="spring forward fall back mod 20.jpg"/>
          <p:cNvPicPr>
            <a:picLocks noGrp="1" noChangeAspect="1"/>
          </p:cNvPicPr>
          <p:nvPr>
            <p:ph idx="1"/>
          </p:nvPr>
        </p:nvPicPr>
        <p:blipFill>
          <a:blip r:embed="rId2" cstate="print"/>
          <a:srcRect/>
          <a:stretch>
            <a:fillRect/>
          </a:stretch>
        </p:blipFill>
        <p:spPr bwMode="auto">
          <a:xfrm>
            <a:off x="4131564" y="1828800"/>
            <a:ext cx="4856379" cy="3581400"/>
          </a:xfrm>
          <a:prstGeom prst="rect">
            <a:avLst/>
          </a:prstGeom>
          <a:noFill/>
          <a:ln w="9525">
            <a:noFill/>
            <a:miter lim="800000"/>
            <a:headEnd/>
            <a:tailEnd/>
          </a:ln>
        </p:spPr>
      </p:pic>
      <p:sp>
        <p:nvSpPr>
          <p:cNvPr id="5" name="Rectangle 4"/>
          <p:cNvSpPr/>
          <p:nvPr/>
        </p:nvSpPr>
        <p:spPr>
          <a:xfrm>
            <a:off x="1143000" y="1676400"/>
            <a:ext cx="3048000" cy="4524315"/>
          </a:xfrm>
          <a:prstGeom prst="rect">
            <a:avLst/>
          </a:prstGeom>
        </p:spPr>
        <p:txBody>
          <a:bodyPr wrap="square">
            <a:spAutoFit/>
          </a:bodyPr>
          <a:lstStyle/>
          <a:p>
            <a:pPr marL="365760" indent="-256032">
              <a:buClr>
                <a:schemeClr val="accent3"/>
              </a:buClr>
              <a:buFont typeface="Georgia"/>
              <a:buChar char="•"/>
              <a:defRPr/>
            </a:pPr>
            <a:r>
              <a:rPr lang="en-US" sz="2400" dirty="0"/>
              <a:t>Compare the frequency of accidents on the Mondays before and after we lose an hour to daylight saving time in the spring. In the fall, the opposite trend appeared (National Transportation Safety Board, 1995).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Sleep and Dreams</a:t>
            </a:r>
            <a:endParaRPr lang="en-US" dirty="0"/>
          </a:p>
        </p:txBody>
      </p:sp>
      <p:sp>
        <p:nvSpPr>
          <p:cNvPr id="3" name="Content Placeholder 2"/>
          <p:cNvSpPr>
            <a:spLocks noGrp="1"/>
          </p:cNvSpPr>
          <p:nvPr>
            <p:ph idx="1"/>
          </p:nvPr>
        </p:nvSpPr>
        <p:spPr>
          <a:xfrm>
            <a:off x="1435608" y="1447800"/>
            <a:ext cx="7498080" cy="5181600"/>
          </a:xfrm>
        </p:spPr>
        <p:txBody>
          <a:bodyPr>
            <a:normAutofit fontScale="92500" lnSpcReduction="20000"/>
          </a:bodyPr>
          <a:lstStyle/>
          <a:p>
            <a:r>
              <a:rPr lang="en-US" dirty="0" smtClean="0"/>
              <a:t>The Rhythm of Sleep</a:t>
            </a:r>
          </a:p>
          <a:p>
            <a:pPr lvl="1"/>
            <a:r>
              <a:rPr lang="en-US" u="sng" dirty="0" smtClean="0"/>
              <a:t>Circadian rhythm </a:t>
            </a:r>
            <a:r>
              <a:rPr lang="en-US" dirty="0" smtClean="0"/>
              <a:t>– Regular body rhythms that occur on a 24-hour cycle.</a:t>
            </a:r>
          </a:p>
          <a:p>
            <a:pPr lvl="1"/>
            <a:r>
              <a:rPr lang="en-US" dirty="0" smtClean="0"/>
              <a:t>Sleep stages</a:t>
            </a:r>
          </a:p>
          <a:p>
            <a:pPr lvl="2"/>
            <a:r>
              <a:rPr lang="en-US" dirty="0" smtClean="0"/>
              <a:t>Stage 1 – Quick sleep stage with gradual loss of responsiveness to the outside; EEG shows theta waves.</a:t>
            </a:r>
          </a:p>
          <a:p>
            <a:pPr lvl="2"/>
            <a:r>
              <a:rPr lang="en-US" dirty="0" smtClean="0"/>
              <a:t>Stage 2 – About 50% of sleep time; EEG shoes high frequency sleep spindles.</a:t>
            </a:r>
          </a:p>
          <a:p>
            <a:pPr lvl="2"/>
            <a:r>
              <a:rPr lang="en-US" dirty="0" smtClean="0"/>
              <a:t>Stage 3 – Deep sleep stage; EEG shows delta waves.</a:t>
            </a:r>
          </a:p>
          <a:p>
            <a:pPr lvl="2"/>
            <a:r>
              <a:rPr lang="en-US" dirty="0" smtClean="0"/>
              <a:t>Stage 4 – Deepest sleep stage; EEG shoes delta waves; Growth hormone secreted.</a:t>
            </a:r>
          </a:p>
          <a:p>
            <a:pPr lvl="2"/>
            <a:r>
              <a:rPr lang="en-US" dirty="0" smtClean="0"/>
              <a:t>REM (Rapid Eye Movement) – About 80% dreaming; 5-6 times each night;  EEG similar to stage 1 and wakefulness but skeletal muscles paralyzed. </a:t>
            </a:r>
          </a:p>
          <a:p>
            <a:pPr lvl="2"/>
            <a:r>
              <a:rPr lang="en-US" dirty="0" smtClean="0"/>
              <a:t>Process: 1-2-3-4-3-2-REM-2-3-4-3-2-REM…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to="" calcmode="lin" valueType="num">
                                      <p:cBhvr>
                                        <p:cTn id="42" dur="1" fill="hold"/>
                                        <p:tgtEl>
                                          <p:spTgt spid="3">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to="" calcmode="lin" valueType="num">
                                      <p:cBhvr>
                                        <p:cTn id="47" dur="1" fill="hold"/>
                                        <p:tgtEl>
                                          <p:spTgt spid="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Sleep and Dreams</a:t>
            </a:r>
            <a:endParaRPr lang="en-US" dirty="0"/>
          </a:p>
        </p:txBody>
      </p:sp>
      <p:sp>
        <p:nvSpPr>
          <p:cNvPr id="3" name="Content Placeholder 2"/>
          <p:cNvSpPr>
            <a:spLocks noGrp="1"/>
          </p:cNvSpPr>
          <p:nvPr>
            <p:ph idx="1"/>
          </p:nvPr>
        </p:nvSpPr>
        <p:spPr>
          <a:xfrm>
            <a:off x="1066800" y="1447800"/>
            <a:ext cx="3288792" cy="4800600"/>
          </a:xfrm>
        </p:spPr>
        <p:txBody>
          <a:bodyPr>
            <a:normAutofit fontScale="92500"/>
          </a:bodyPr>
          <a:lstStyle/>
          <a:p>
            <a:r>
              <a:rPr lang="en-US" dirty="0" smtClean="0"/>
              <a:t>We cycle through sleep stages all night. The graph below shows that as we sleep, we cycle down into deeper stages of sleep and back up, where we enter REM sleep. </a:t>
            </a:r>
          </a:p>
          <a:p>
            <a:endParaRPr lang="en-US" dirty="0"/>
          </a:p>
        </p:txBody>
      </p:sp>
      <p:pic>
        <p:nvPicPr>
          <p:cNvPr id="4" name="Picture 3" descr="cycle stages of sleep mod 20.jpg"/>
          <p:cNvPicPr>
            <a:picLocks noChangeAspect="1"/>
          </p:cNvPicPr>
          <p:nvPr/>
        </p:nvPicPr>
        <p:blipFill>
          <a:blip r:embed="rId2" cstate="print"/>
          <a:srcRect/>
          <a:stretch>
            <a:fillRect/>
          </a:stretch>
        </p:blipFill>
        <p:spPr bwMode="auto">
          <a:xfrm>
            <a:off x="4435577" y="1600200"/>
            <a:ext cx="4708423" cy="4627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Sleep and Dreams</a:t>
            </a:r>
            <a:endParaRPr lang="en-US" dirty="0"/>
          </a:p>
        </p:txBody>
      </p:sp>
      <p:sp>
        <p:nvSpPr>
          <p:cNvPr id="3" name="Content Placeholder 2"/>
          <p:cNvSpPr>
            <a:spLocks noGrp="1"/>
          </p:cNvSpPr>
          <p:nvPr>
            <p:ph idx="1"/>
          </p:nvPr>
        </p:nvSpPr>
        <p:spPr/>
        <p:txBody>
          <a:bodyPr/>
          <a:lstStyle/>
          <a:p>
            <a:r>
              <a:rPr lang="en-US" dirty="0" smtClean="0"/>
              <a:t>Why do we sleep?</a:t>
            </a:r>
          </a:p>
          <a:p>
            <a:pPr lvl="1"/>
            <a:r>
              <a:rPr lang="en-US" dirty="0" smtClean="0"/>
              <a:t>Effects of sleep loss: suppressed immune system, impaired concentration, greater risk of accidents, irritability</a:t>
            </a:r>
          </a:p>
          <a:p>
            <a:pPr lvl="1"/>
            <a:r>
              <a:rPr lang="en-US" dirty="0" smtClean="0"/>
              <a:t>Evolution of sleep</a:t>
            </a:r>
          </a:p>
          <a:p>
            <a:pPr lvl="2"/>
            <a:r>
              <a:rPr lang="en-US" dirty="0" smtClean="0"/>
              <a:t>Protection from predators</a:t>
            </a:r>
          </a:p>
          <a:p>
            <a:pPr lvl="2"/>
            <a:r>
              <a:rPr lang="en-US" dirty="0" smtClean="0"/>
              <a:t>Restore body tissue</a:t>
            </a:r>
          </a:p>
          <a:p>
            <a:pPr lvl="2"/>
            <a:r>
              <a:rPr lang="en-US" dirty="0" smtClean="0"/>
              <a:t>Role in growth process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Sleep and Dreams</a:t>
            </a:r>
            <a:endParaRPr lang="en-US" dirty="0"/>
          </a:p>
        </p:txBody>
      </p:sp>
      <p:sp>
        <p:nvSpPr>
          <p:cNvPr id="3" name="Content Placeholder 2"/>
          <p:cNvSpPr>
            <a:spLocks noGrp="1"/>
          </p:cNvSpPr>
          <p:nvPr>
            <p:ph idx="1"/>
          </p:nvPr>
        </p:nvSpPr>
        <p:spPr>
          <a:xfrm>
            <a:off x="1435608" y="1447800"/>
            <a:ext cx="7498080" cy="5105400"/>
          </a:xfrm>
        </p:spPr>
        <p:txBody>
          <a:bodyPr>
            <a:normAutofit fontScale="85000" lnSpcReduction="10000"/>
          </a:bodyPr>
          <a:lstStyle/>
          <a:p>
            <a:r>
              <a:rPr lang="en-US" u="sng" dirty="0" smtClean="0"/>
              <a:t>Insomnia</a:t>
            </a:r>
            <a:r>
              <a:rPr lang="en-US" dirty="0" smtClean="0"/>
              <a:t> – Problems in falling or staying asleep (10-15% of adults)</a:t>
            </a:r>
          </a:p>
          <a:p>
            <a:r>
              <a:rPr lang="en-US" u="sng" dirty="0" smtClean="0"/>
              <a:t>Narcolepsy</a:t>
            </a:r>
            <a:r>
              <a:rPr lang="en-US" dirty="0" smtClean="0"/>
              <a:t> – Uncontrollable sleep attacks (usually right into REM)</a:t>
            </a:r>
          </a:p>
          <a:p>
            <a:r>
              <a:rPr lang="en-US" u="sng" dirty="0" smtClean="0"/>
              <a:t>Sleep apnea</a:t>
            </a:r>
            <a:r>
              <a:rPr lang="en-US" dirty="0" smtClean="0"/>
              <a:t> – Temporary cessation of breathing that awakens the sufferer during the night.</a:t>
            </a:r>
          </a:p>
          <a:p>
            <a:r>
              <a:rPr lang="en-US" u="sng" dirty="0" smtClean="0"/>
              <a:t>Night terror </a:t>
            </a:r>
            <a:r>
              <a:rPr lang="en-US" dirty="0" smtClean="0"/>
              <a:t>– Sleep disruption characterized by screams and intense fears in children during stage 4 sleep.</a:t>
            </a:r>
          </a:p>
          <a:p>
            <a:r>
              <a:rPr lang="en-US" dirty="0" smtClean="0"/>
              <a:t>Sleep-walking and sleep-talking run in families and diminish with age due to less stage 4 sleep as we age.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Sleep and Dreams</a:t>
            </a:r>
            <a:endParaRPr lang="en-US" dirty="0"/>
          </a:p>
        </p:txBody>
      </p:sp>
      <p:sp>
        <p:nvSpPr>
          <p:cNvPr id="3" name="Content Placeholder 2"/>
          <p:cNvSpPr>
            <a:spLocks noGrp="1"/>
          </p:cNvSpPr>
          <p:nvPr>
            <p:ph idx="1"/>
          </p:nvPr>
        </p:nvSpPr>
        <p:spPr/>
        <p:txBody>
          <a:bodyPr/>
          <a:lstStyle/>
          <a:p>
            <a:r>
              <a:rPr lang="en-US" dirty="0" smtClean="0"/>
              <a:t>Dreams – Theories of what they mean</a:t>
            </a:r>
          </a:p>
          <a:p>
            <a:pPr lvl="1"/>
            <a:r>
              <a:rPr lang="en-US" dirty="0" smtClean="0"/>
              <a:t>Freudian view – Review unconscious desires</a:t>
            </a:r>
          </a:p>
          <a:p>
            <a:pPr lvl="2"/>
            <a:r>
              <a:rPr lang="en-US" u="sng" dirty="0" smtClean="0"/>
              <a:t>Manifest content </a:t>
            </a:r>
            <a:r>
              <a:rPr lang="en-US" dirty="0" smtClean="0"/>
              <a:t>– Remembered storyline of a dream.</a:t>
            </a:r>
          </a:p>
          <a:p>
            <a:pPr lvl="2"/>
            <a:r>
              <a:rPr lang="en-US" u="sng" dirty="0" smtClean="0"/>
              <a:t>Latent content </a:t>
            </a:r>
            <a:r>
              <a:rPr lang="en-US" dirty="0" smtClean="0"/>
              <a:t>– Underlying meaning of a dream.</a:t>
            </a:r>
          </a:p>
          <a:p>
            <a:pPr lvl="1"/>
            <a:r>
              <a:rPr lang="en-US" u="sng" dirty="0" smtClean="0"/>
              <a:t>Activation-synthesis theory </a:t>
            </a:r>
            <a:r>
              <a:rPr lang="en-US" dirty="0" smtClean="0"/>
              <a:t>– During REM sleep the brainstem stimulates the forebrain with random neural activity (a dream)</a:t>
            </a:r>
          </a:p>
          <a:p>
            <a:pPr lvl="1"/>
            <a:r>
              <a:rPr lang="en-US" u="sng" dirty="0" smtClean="0"/>
              <a:t>Information processing theory</a:t>
            </a:r>
            <a:r>
              <a:rPr lang="en-US" dirty="0" smtClean="0"/>
              <a:t> – Dreams help sort the day’s experiences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50</TotalTime>
  <Words>1277</Words>
  <Application>Microsoft Office PowerPoint</Application>
  <PresentationFormat>On-screen Show (4:3)</PresentationFormat>
  <Paragraphs>140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Solstice</vt:lpstr>
      <vt:lpstr>Chapter 7</vt:lpstr>
      <vt:lpstr>I. Waking Consciousness</vt:lpstr>
      <vt:lpstr>II. Sleep and Dreams</vt:lpstr>
      <vt:lpstr>II. Sleep and Dreams</vt:lpstr>
      <vt:lpstr>II. Sleep and Dreams</vt:lpstr>
      <vt:lpstr>II. Sleep and Dreams</vt:lpstr>
      <vt:lpstr>II. Sleep and Dreams</vt:lpstr>
      <vt:lpstr>II. Sleep and Dreams</vt:lpstr>
      <vt:lpstr>II. Sleep and Dreams</vt:lpstr>
      <vt:lpstr>III. Hypnosis</vt:lpstr>
      <vt:lpstr>IV. Drugs and consciousness</vt:lpstr>
      <vt:lpstr>IV. Drugs and consciousness</vt:lpstr>
      <vt:lpstr>IV. Drugs and consciousness</vt:lpstr>
      <vt:lpstr>Slide 14</vt:lpstr>
      <vt:lpstr>III. Drug Classifications</vt:lpstr>
      <vt:lpstr>III. Drug Classifications</vt:lpstr>
      <vt:lpstr>IV. Drugs and consciousness</vt:lpstr>
      <vt:lpstr>IV. Drugs and consciousness</vt:lpstr>
      <vt:lpstr>IV. Drugs and consciousness</vt:lpstr>
      <vt:lpstr>IV. Drugs and consciousness</vt:lpstr>
      <vt:lpstr>Slide 21</vt:lpstr>
      <vt:lpstr>IV. Drugs and consciousness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dc:title>
  <dc:creator>Tina Collins</dc:creator>
  <cp:lastModifiedBy>Tina Collins</cp:lastModifiedBy>
  <cp:revision>8</cp:revision>
  <dcterms:created xsi:type="dcterms:W3CDTF">2011-11-29T18:11:48Z</dcterms:created>
  <dcterms:modified xsi:type="dcterms:W3CDTF">2013-11-27T14:56:35Z</dcterms:modified>
</cp:coreProperties>
</file>