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055B9-34D7-42F5-9405-61484533615F}" type="datetimeFigureOut">
              <a:rPr lang="en-US" smtClean="0"/>
              <a:pPr/>
              <a:t>12/15/2011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4505D-4796-4C2D-BAB4-636B6FC730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4505D-4796-4C2D-BAB4-636B6FC730D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8F1B2-DC64-478D-B14B-51DC6382AEA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8F1B2-DC64-478D-B14B-51DC6382A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8F1B2-DC64-478D-B14B-51DC6382A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0FD519-4CAC-4AED-A5B7-E74B18692C22}"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8F1B2-DC64-478D-B14B-51DC6382AEA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B0FD519-4CAC-4AED-A5B7-E74B18692C22}" type="datetimeFigureOut">
              <a:rPr lang="en-US" smtClean="0"/>
              <a:pPr/>
              <a:t>12/15/2011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DF8F1B2-DC64-478D-B14B-51DC6382AE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B0FD519-4CAC-4AED-A5B7-E74B18692C22}" type="datetimeFigureOut">
              <a:rPr lang="en-US" smtClean="0"/>
              <a:pPr/>
              <a:t>12/15/2011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DF8F1B2-DC64-478D-B14B-51DC6382AE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cdYIL_jy-8" TargetMode="External"/><Relationship Id="rId2" Type="http://schemas.openxmlformats.org/officeDocument/2006/relationships/hyperlink" Target="http://www.youtube.com/watch?v=guroaQRFsX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8ZXOp5PopIA&amp;feature=relate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5xlaAkD15Gk&amp;feature=fvs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CpoLxEN54ho&amp;feature=related"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0FKZAYt77ZM&amp;feature=rela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a:t>
            </a:r>
            <a:endParaRPr lang="en-US" dirty="0"/>
          </a:p>
        </p:txBody>
      </p:sp>
      <p:sp>
        <p:nvSpPr>
          <p:cNvPr id="3" name="Subtitle 2"/>
          <p:cNvSpPr>
            <a:spLocks noGrp="1"/>
          </p:cNvSpPr>
          <p:nvPr>
            <p:ph type="subTitle" idx="1"/>
          </p:nvPr>
        </p:nvSpPr>
        <p:spPr>
          <a:xfrm>
            <a:off x="1295400" y="3200400"/>
            <a:ext cx="6400800" cy="2286000"/>
          </a:xfrm>
        </p:spPr>
        <p:txBody>
          <a:bodyPr>
            <a:normAutofit/>
          </a:bodyPr>
          <a:lstStyle/>
          <a:p>
            <a:r>
              <a:rPr lang="en-US" u="sng" dirty="0" smtClean="0"/>
              <a:t>Learning</a:t>
            </a:r>
            <a:r>
              <a:rPr lang="en-US" dirty="0" smtClean="0"/>
              <a:t> – Relatively permanent change in behavior as a result of experience.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Would you like a chocolate?</a:t>
            </a:r>
            <a:endParaRPr lang="en-US" dirty="0" smtClean="0"/>
          </a:p>
          <a:p>
            <a:r>
              <a:rPr lang="en-US" u="sng" dirty="0" smtClean="0"/>
              <a:t>Operant Conditioning </a:t>
            </a:r>
            <a:r>
              <a:rPr lang="en-US" dirty="0" smtClean="0"/>
              <a:t>– Type of learning in which behavior is strengthened if followed by a reinforcer and diminished if followed by a punishment.</a:t>
            </a:r>
          </a:p>
          <a:p>
            <a:r>
              <a:rPr lang="en-US" dirty="0" smtClean="0"/>
              <a:t>Skinners experiments</a:t>
            </a:r>
          </a:p>
          <a:p>
            <a:pPr lvl="1"/>
            <a:r>
              <a:rPr lang="en-US" u="sng" dirty="0" smtClean="0"/>
              <a:t>Law of Effect </a:t>
            </a:r>
            <a:r>
              <a:rPr lang="en-US" dirty="0" smtClean="0"/>
              <a:t>– Behavior followed by favorable outcomes are more likely to be repeated and those followed by unfavorable outcomes, less likely.</a:t>
            </a:r>
          </a:p>
          <a:p>
            <a:pPr lvl="1"/>
            <a:r>
              <a:rPr lang="en-US" u="sng" dirty="0" smtClean="0"/>
              <a:t>Shaping </a:t>
            </a:r>
            <a:r>
              <a:rPr lang="en-US" dirty="0" smtClean="0"/>
              <a:t>– Procedure in which </a:t>
            </a:r>
            <a:r>
              <a:rPr lang="en-US" dirty="0" err="1" smtClean="0"/>
              <a:t>reinforcers</a:t>
            </a:r>
            <a:r>
              <a:rPr lang="en-US" dirty="0" smtClean="0"/>
              <a:t> guide behavior toward a closer and closer approximation of a desired goal. (ex: </a:t>
            </a:r>
            <a:r>
              <a:rPr lang="en-US" dirty="0" smtClean="0">
                <a:hlinkClick r:id="rId3"/>
              </a:rPr>
              <a:t>animal training</a:t>
            </a:r>
            <a:r>
              <a:rPr lang="en-US" dirty="0" smtClean="0"/>
              <a:t>)</a:t>
            </a:r>
          </a:p>
          <a:p>
            <a:pPr lvl="1"/>
            <a:r>
              <a:rPr lang="en-US" dirty="0" smtClean="0"/>
              <a:t>Skinner Box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pic>
        <p:nvPicPr>
          <p:cNvPr id="4" name="Content Placeholder 3" descr="operant conditioning mod 16.jpg"/>
          <p:cNvPicPr>
            <a:picLocks noGrp="1" noChangeAspect="1"/>
          </p:cNvPicPr>
          <p:nvPr>
            <p:ph idx="1"/>
          </p:nvPr>
        </p:nvPicPr>
        <p:blipFill>
          <a:blip r:embed="rId2" cstate="print"/>
          <a:srcRect/>
          <a:stretch>
            <a:fillRect/>
          </a:stretch>
        </p:blipFill>
        <p:spPr bwMode="auto">
          <a:xfrm>
            <a:off x="4876800" y="1828800"/>
            <a:ext cx="4052354" cy="4625975"/>
          </a:xfrm>
          <a:prstGeom prst="rect">
            <a:avLst/>
          </a:prstGeom>
          <a:noFill/>
          <a:ln w="9525">
            <a:noFill/>
            <a:miter lim="800000"/>
            <a:headEnd/>
            <a:tailEnd/>
          </a:ln>
        </p:spPr>
      </p:pic>
      <p:pic>
        <p:nvPicPr>
          <p:cNvPr id="5" name="Picture 4" descr="operant conditioning 2 mod 16.jpg"/>
          <p:cNvPicPr>
            <a:picLocks noChangeAspect="1"/>
          </p:cNvPicPr>
          <p:nvPr/>
        </p:nvPicPr>
        <p:blipFill>
          <a:blip r:embed="rId3" cstate="print"/>
          <a:srcRect/>
          <a:stretch>
            <a:fillRect/>
          </a:stretch>
        </p:blipFill>
        <p:spPr bwMode="auto">
          <a:xfrm>
            <a:off x="304800" y="1981200"/>
            <a:ext cx="43434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a:xfrm>
            <a:off x="228600" y="1524001"/>
            <a:ext cx="8686800" cy="2514599"/>
          </a:xfrm>
        </p:spPr>
        <p:txBody>
          <a:bodyPr>
            <a:normAutofit fontScale="92500" lnSpcReduction="20000"/>
          </a:bodyPr>
          <a:lstStyle/>
          <a:p>
            <a:r>
              <a:rPr lang="en-US" dirty="0" smtClean="0"/>
              <a:t>Principles of Reinforcement</a:t>
            </a:r>
          </a:p>
          <a:p>
            <a:pPr lvl="1"/>
            <a:r>
              <a:rPr lang="en-US" u="sng" dirty="0" smtClean="0"/>
              <a:t>Reinforcement</a:t>
            </a:r>
            <a:r>
              <a:rPr lang="en-US" dirty="0" smtClean="0"/>
              <a:t> – Any event that strengthens the behavior that it follows.</a:t>
            </a:r>
          </a:p>
          <a:p>
            <a:pPr lvl="2"/>
            <a:r>
              <a:rPr lang="en-US" u="sng" dirty="0" smtClean="0"/>
              <a:t>Positive reinforcement </a:t>
            </a:r>
            <a:r>
              <a:rPr lang="en-US" dirty="0" smtClean="0"/>
              <a:t>– Strengthens by presenting (adding) a favorable consequence.</a:t>
            </a:r>
          </a:p>
          <a:p>
            <a:pPr lvl="2"/>
            <a:r>
              <a:rPr lang="en-US" u="sng" dirty="0" smtClean="0"/>
              <a:t>Negative reinforcement </a:t>
            </a:r>
            <a:r>
              <a:rPr lang="en-US" dirty="0" smtClean="0"/>
              <a:t>– Strengthens by removing (subtracting) an unfavorable consequence.</a:t>
            </a:r>
          </a:p>
        </p:txBody>
      </p:sp>
      <p:pic>
        <p:nvPicPr>
          <p:cNvPr id="4" name="Picture 3" descr="reinforcement mod 16.jpg"/>
          <p:cNvPicPr>
            <a:picLocks noChangeAspect="1"/>
          </p:cNvPicPr>
          <p:nvPr/>
        </p:nvPicPr>
        <p:blipFill>
          <a:blip r:embed="rId2" cstate="print"/>
          <a:srcRect/>
          <a:stretch>
            <a:fillRect/>
          </a:stretch>
        </p:blipFill>
        <p:spPr bwMode="auto">
          <a:xfrm>
            <a:off x="914400" y="3962400"/>
            <a:ext cx="7239000"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to="" calcmode="lin" valueType="num">
                                      <p:cBhvr>
                                        <p:cTn id="28"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5" name="Content Placeholder 4"/>
          <p:cNvSpPr>
            <a:spLocks noGrp="1"/>
          </p:cNvSpPr>
          <p:nvPr>
            <p:ph idx="1"/>
          </p:nvPr>
        </p:nvSpPr>
        <p:spPr/>
        <p:txBody>
          <a:bodyPr/>
          <a:lstStyle/>
          <a:p>
            <a:r>
              <a:rPr lang="en-US" dirty="0" smtClean="0"/>
              <a:t>Principles of Reinforcement</a:t>
            </a:r>
          </a:p>
          <a:p>
            <a:pPr lvl="1"/>
            <a:r>
              <a:rPr lang="en-US" u="sng" dirty="0" smtClean="0"/>
              <a:t>Primary reinforcer </a:t>
            </a:r>
            <a:r>
              <a:rPr lang="en-US" dirty="0" smtClean="0"/>
              <a:t>– Something that is biologically important, therefore rewarding.</a:t>
            </a:r>
          </a:p>
          <a:p>
            <a:pPr lvl="1"/>
            <a:r>
              <a:rPr lang="en-US" u="sng" dirty="0" smtClean="0"/>
              <a:t>Secondary reinforcer </a:t>
            </a:r>
            <a:r>
              <a:rPr lang="en-US" dirty="0" smtClean="0"/>
              <a:t>– Something rewarding because it is associated with a primary reinforcer.</a:t>
            </a:r>
          </a:p>
          <a:p>
            <a:pPr lvl="1"/>
            <a:r>
              <a:rPr lang="en-US" dirty="0" smtClean="0"/>
              <a:t>Immediate reinforcement is best.</a:t>
            </a:r>
          </a:p>
          <a:p>
            <a:pPr lvl="1"/>
            <a:r>
              <a:rPr lang="en-US" dirty="0" smtClean="0"/>
              <a:t>A sign of maturity is the ability to delay gratification.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Extra Help</a:t>
            </a:r>
          </a:p>
          <a:p>
            <a:pPr lvl="1"/>
            <a:r>
              <a:rPr lang="en-US" dirty="0" smtClean="0"/>
              <a:t>Positive means something is given or added</a:t>
            </a:r>
          </a:p>
          <a:p>
            <a:pPr lvl="1"/>
            <a:r>
              <a:rPr lang="en-US" dirty="0" smtClean="0"/>
              <a:t>Negative means something is removed or subtracted</a:t>
            </a:r>
          </a:p>
          <a:p>
            <a:pPr lvl="1"/>
            <a:r>
              <a:rPr lang="en-US" dirty="0" smtClean="0"/>
              <a:t>Negative Reinforcement ≠ Punishment (Remember: Reinforcement increases behavior and punishment decreases behavior!)</a:t>
            </a:r>
          </a:p>
          <a:p>
            <a:r>
              <a:rPr lang="en-US" dirty="0" smtClean="0"/>
              <a:t>Examples of Negative Reinforcement:</a:t>
            </a:r>
          </a:p>
          <a:p>
            <a:pPr lvl="1"/>
            <a:r>
              <a:rPr lang="en-US" dirty="0" smtClean="0"/>
              <a:t>Taking Tylenol to reduce a headache</a:t>
            </a:r>
          </a:p>
          <a:p>
            <a:pPr lvl="1"/>
            <a:r>
              <a:rPr lang="en-US" dirty="0" smtClean="0"/>
              <a:t>Fanning yourself to escape the heat</a:t>
            </a:r>
          </a:p>
          <a:p>
            <a:pPr lvl="1"/>
            <a:r>
              <a:rPr lang="en-US" dirty="0" smtClean="0"/>
              <a:t>Leaving a movie if it is bad</a:t>
            </a:r>
          </a:p>
          <a:p>
            <a:pPr lvl="1"/>
            <a:r>
              <a:rPr lang="en-US" dirty="0" smtClean="0"/>
              <a:t>Following prison rules to be released early</a:t>
            </a:r>
          </a:p>
          <a:p>
            <a:pPr lvl="1"/>
            <a:r>
              <a:rPr lang="en-US" dirty="0" smtClean="0"/>
              <a:t>Putting on a seatbelt to stop an irritating buzz</a:t>
            </a:r>
          </a:p>
          <a:p>
            <a:pPr lvl="1"/>
            <a:r>
              <a:rPr lang="en-US" dirty="0" smtClean="0"/>
              <a:t>Putting up an umbrella to escape the rain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a:xfrm>
            <a:off x="457200" y="1524001"/>
            <a:ext cx="8229600" cy="5334000"/>
          </a:xfrm>
        </p:spPr>
        <p:txBody>
          <a:bodyPr>
            <a:normAutofit fontScale="85000" lnSpcReduction="20000"/>
          </a:bodyPr>
          <a:lstStyle/>
          <a:p>
            <a:r>
              <a:rPr lang="en-US" dirty="0" smtClean="0"/>
              <a:t>Continuous reinforcement – A reward follows every correct response, which is useful for establishing new behaviors but very easy to extinguish.</a:t>
            </a:r>
          </a:p>
          <a:p>
            <a:r>
              <a:rPr lang="en-US" dirty="0" smtClean="0"/>
              <a:t>Partial Reinforcement</a:t>
            </a:r>
          </a:p>
          <a:p>
            <a:pPr lvl="1"/>
            <a:r>
              <a:rPr lang="en-US" u="sng" dirty="0" smtClean="0"/>
              <a:t>Fixed Interval Schedule </a:t>
            </a:r>
            <a:r>
              <a:rPr lang="en-US" dirty="0" smtClean="0"/>
              <a:t>– Reinforce the first correct response after some pre-set time. </a:t>
            </a:r>
          </a:p>
          <a:p>
            <a:pPr lvl="2"/>
            <a:r>
              <a:rPr lang="en-US" dirty="0" smtClean="0"/>
              <a:t>Studying for weekly quizzes/tests</a:t>
            </a:r>
          </a:p>
          <a:p>
            <a:pPr lvl="1"/>
            <a:r>
              <a:rPr lang="en-US" u="sng" dirty="0" smtClean="0"/>
              <a:t>Variable Interval Schedule </a:t>
            </a:r>
            <a:r>
              <a:rPr lang="en-US" dirty="0" smtClean="0"/>
              <a:t>– Rewards the first correct response after an unpredictable amount of time.</a:t>
            </a:r>
          </a:p>
          <a:p>
            <a:pPr lvl="2"/>
            <a:r>
              <a:rPr lang="en-US" dirty="0" smtClean="0"/>
              <a:t>Pop quiz schedule</a:t>
            </a:r>
          </a:p>
          <a:p>
            <a:pPr lvl="1"/>
            <a:r>
              <a:rPr lang="en-US" u="sng" dirty="0" smtClean="0"/>
              <a:t>Fixed Ratio Schedule </a:t>
            </a:r>
            <a:r>
              <a:rPr lang="en-US" dirty="0" smtClean="0"/>
              <a:t>– Rewards a response only after a defined number of correct responses.</a:t>
            </a:r>
          </a:p>
          <a:p>
            <a:pPr lvl="2"/>
            <a:r>
              <a:rPr lang="en-US" dirty="0" smtClean="0"/>
              <a:t>Rent ten videos get one free</a:t>
            </a:r>
          </a:p>
          <a:p>
            <a:pPr lvl="1"/>
            <a:r>
              <a:rPr lang="en-US" u="sng" dirty="0" smtClean="0"/>
              <a:t>Variable Ratio Schedule </a:t>
            </a:r>
            <a:r>
              <a:rPr lang="en-US" dirty="0" smtClean="0"/>
              <a:t>– Rewards an unpredictable number of correct responses.</a:t>
            </a:r>
          </a:p>
          <a:p>
            <a:pPr lvl="2"/>
            <a:r>
              <a:rPr lang="en-US" dirty="0" smtClean="0"/>
              <a:t>Gambling – slot machines/lotto tickets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a:xfrm>
            <a:off x="457200" y="1524000"/>
            <a:ext cx="8229600" cy="1806209"/>
          </a:xfrm>
        </p:spPr>
        <p:txBody>
          <a:bodyPr>
            <a:normAutofit fontScale="70000" lnSpcReduction="20000"/>
          </a:bodyPr>
          <a:lstStyle/>
          <a:p>
            <a:r>
              <a:rPr lang="en-US" dirty="0" smtClean="0"/>
              <a:t>Skinner's pigeons showed these four patterns of responding for the partial schedules of reinforcement. Notice that the ratio schedules produce a faster response rate (a steeper line) than the interval schedules. (Adapted from "Teaching machines" by B. F. Skinner. Copyright (c) 1961, Scientific American, Inc. All rights reserved.)</a:t>
            </a:r>
          </a:p>
          <a:p>
            <a:endParaRPr lang="en-US" dirty="0"/>
          </a:p>
        </p:txBody>
      </p:sp>
      <p:pic>
        <p:nvPicPr>
          <p:cNvPr id="4" name="Picture 3" descr="schedules of reinforcement mod 16.jpg"/>
          <p:cNvPicPr>
            <a:picLocks noChangeAspect="1"/>
          </p:cNvPicPr>
          <p:nvPr/>
        </p:nvPicPr>
        <p:blipFill>
          <a:blip r:embed="rId2" cstate="print"/>
          <a:srcRect/>
          <a:stretch>
            <a:fillRect/>
          </a:stretch>
        </p:blipFill>
        <p:spPr bwMode="auto">
          <a:xfrm>
            <a:off x="2362200" y="2982662"/>
            <a:ext cx="5424879" cy="387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a:xfrm>
            <a:off x="457200" y="1775191"/>
            <a:ext cx="8229600" cy="4854209"/>
          </a:xfrm>
        </p:spPr>
        <p:txBody>
          <a:bodyPr>
            <a:normAutofit fontScale="92500" lnSpcReduction="20000"/>
          </a:bodyPr>
          <a:lstStyle/>
          <a:p>
            <a:r>
              <a:rPr lang="en-US" u="sng" dirty="0" smtClean="0"/>
              <a:t>Positive Punishment </a:t>
            </a:r>
            <a:r>
              <a:rPr lang="en-US" dirty="0" smtClean="0"/>
              <a:t>– Behavior is followed by an undesirable event and decreases the likelihood the behavior will be repeated. (ex. Burning hand on stove)</a:t>
            </a:r>
          </a:p>
          <a:p>
            <a:r>
              <a:rPr lang="en-US" u="sng" dirty="0" smtClean="0"/>
              <a:t>Negative Punishment </a:t>
            </a:r>
            <a:r>
              <a:rPr lang="en-US" dirty="0" smtClean="0"/>
              <a:t>– Behavior ends a desirable event or state and decreases the likelihood the behavior will be repeated (ex. No phone for a week)</a:t>
            </a:r>
          </a:p>
          <a:p>
            <a:r>
              <a:rPr lang="en-US" dirty="0" smtClean="0"/>
              <a:t>Punishment may increase aggression by modeling a way to cope with problems.</a:t>
            </a:r>
          </a:p>
          <a:p>
            <a:r>
              <a:rPr lang="en-US" dirty="0" smtClean="0"/>
              <a:t>Punishment combined with reinforcement is more effective.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Operant Conditioning</a:t>
            </a:r>
            <a:endParaRPr lang="en-US" dirty="0"/>
          </a:p>
        </p:txBody>
      </p:sp>
      <p:sp>
        <p:nvSpPr>
          <p:cNvPr id="3" name="Content Placeholder 2"/>
          <p:cNvSpPr>
            <a:spLocks noGrp="1"/>
          </p:cNvSpPr>
          <p:nvPr>
            <p:ph idx="1"/>
          </p:nvPr>
        </p:nvSpPr>
        <p:spPr/>
        <p:txBody>
          <a:bodyPr/>
          <a:lstStyle/>
          <a:p>
            <a:r>
              <a:rPr lang="en-US" dirty="0" smtClean="0"/>
              <a:t>Updating Skinners Understanding</a:t>
            </a:r>
          </a:p>
          <a:p>
            <a:pPr lvl="1"/>
            <a:r>
              <a:rPr lang="en-US" u="sng" dirty="0" smtClean="0"/>
              <a:t>Latent learning </a:t>
            </a:r>
            <a:r>
              <a:rPr lang="en-US" dirty="0" smtClean="0"/>
              <a:t>– Learning that occurs but is not apparent until the learner has an incentive to demonstrate it.</a:t>
            </a:r>
          </a:p>
          <a:p>
            <a:pPr lvl="1"/>
            <a:r>
              <a:rPr lang="en-US" u="sng" dirty="0" smtClean="0"/>
              <a:t>Cognitive map </a:t>
            </a:r>
            <a:r>
              <a:rPr lang="en-US" dirty="0" smtClean="0"/>
              <a:t>– Mental representation of the layout of one’s environment.</a:t>
            </a:r>
          </a:p>
          <a:p>
            <a:pPr lvl="1"/>
            <a:r>
              <a:rPr lang="en-US" u="sng" dirty="0" smtClean="0"/>
              <a:t>Over-justification effect </a:t>
            </a:r>
            <a:r>
              <a:rPr lang="en-US" dirty="0" smtClean="0"/>
              <a:t>– The effect of promising a reward for doing what one already likes to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Observational Learning</a:t>
            </a:r>
            <a:endParaRPr lang="en-US" dirty="0"/>
          </a:p>
        </p:txBody>
      </p:sp>
      <p:sp>
        <p:nvSpPr>
          <p:cNvPr id="3" name="Content Placeholder 2"/>
          <p:cNvSpPr>
            <a:spLocks noGrp="1"/>
          </p:cNvSpPr>
          <p:nvPr>
            <p:ph idx="1"/>
          </p:nvPr>
        </p:nvSpPr>
        <p:spPr>
          <a:xfrm>
            <a:off x="457200" y="1775191"/>
            <a:ext cx="4267200" cy="4625609"/>
          </a:xfrm>
        </p:spPr>
        <p:txBody>
          <a:bodyPr>
            <a:normAutofit fontScale="92500" lnSpcReduction="10000"/>
          </a:bodyPr>
          <a:lstStyle/>
          <a:p>
            <a:r>
              <a:rPr lang="en-US" u="sng" dirty="0" smtClean="0"/>
              <a:t>Observational learning</a:t>
            </a:r>
            <a:r>
              <a:rPr lang="en-US" dirty="0" smtClean="0"/>
              <a:t> – learning by watching others.</a:t>
            </a:r>
          </a:p>
          <a:p>
            <a:r>
              <a:rPr lang="en-US" u="sng" dirty="0" smtClean="0"/>
              <a:t>Model</a:t>
            </a:r>
            <a:r>
              <a:rPr lang="en-US" dirty="0" smtClean="0"/>
              <a:t> – Person being watched in observational learning.</a:t>
            </a:r>
          </a:p>
          <a:p>
            <a:r>
              <a:rPr lang="en-US" u="sng" dirty="0" smtClean="0"/>
              <a:t>Modeling</a:t>
            </a:r>
            <a:r>
              <a:rPr lang="en-US" dirty="0" smtClean="0"/>
              <a:t> – Process of observing and imitating a specific behavior.</a:t>
            </a:r>
          </a:p>
          <a:p>
            <a:endParaRPr lang="en-US" dirty="0"/>
          </a:p>
        </p:txBody>
      </p:sp>
      <p:pic>
        <p:nvPicPr>
          <p:cNvPr id="1026" name="Picture 2" descr="http://t2.gstatic.com/images?q=tbn:ANd9GcR63xWd6LtvFg2NH0wL65KuBwZc7N_WQ65yS4ZVwFCIdQvYtE5F"/>
          <p:cNvPicPr>
            <a:picLocks noChangeAspect="1" noChangeArrowheads="1"/>
          </p:cNvPicPr>
          <p:nvPr/>
        </p:nvPicPr>
        <p:blipFill>
          <a:blip r:embed="rId2" cstate="print"/>
          <a:srcRect/>
          <a:stretch>
            <a:fillRect/>
          </a:stretch>
        </p:blipFill>
        <p:spPr bwMode="auto">
          <a:xfrm>
            <a:off x="5486400" y="2057400"/>
            <a:ext cx="2514600" cy="3339906"/>
          </a:xfrm>
          <a:prstGeom prst="rect">
            <a:avLst/>
          </a:prstGeom>
          <a:noFill/>
        </p:spPr>
      </p:pic>
      <p:sp>
        <p:nvSpPr>
          <p:cNvPr id="5" name="TextBox 4"/>
          <p:cNvSpPr txBox="1"/>
          <p:nvPr/>
        </p:nvSpPr>
        <p:spPr>
          <a:xfrm>
            <a:off x="5486400" y="5715000"/>
            <a:ext cx="2514600" cy="369332"/>
          </a:xfrm>
          <a:prstGeom prst="rect">
            <a:avLst/>
          </a:prstGeom>
          <a:noFill/>
        </p:spPr>
        <p:txBody>
          <a:bodyPr wrap="square" rtlCol="0">
            <a:spAutoFit/>
          </a:bodyPr>
          <a:lstStyle/>
          <a:p>
            <a:r>
              <a:rPr lang="en-US" dirty="0" smtClean="0"/>
              <a:t>Monkey see, monkey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Classical Conditioning </a:t>
            </a:r>
            <a:r>
              <a:rPr lang="en-US" dirty="0" smtClean="0"/>
              <a:t>– Subject learns to give a response it already knows to a new stimulus.</a:t>
            </a:r>
          </a:p>
          <a:p>
            <a:pPr lvl="1"/>
            <a:r>
              <a:rPr lang="en-US" dirty="0" smtClean="0"/>
              <a:t>Pavlov’s Experiments</a:t>
            </a:r>
          </a:p>
          <a:p>
            <a:pPr lvl="2"/>
            <a:r>
              <a:rPr lang="en-US" u="sng" dirty="0" smtClean="0"/>
              <a:t>Unconditioned Stimulus </a:t>
            </a:r>
            <a:r>
              <a:rPr lang="en-US" dirty="0" smtClean="0"/>
              <a:t>(UCS) – Automatically or reflexively brings about a response (Ex: Meat)</a:t>
            </a:r>
          </a:p>
          <a:p>
            <a:pPr lvl="2"/>
            <a:r>
              <a:rPr lang="en-US" u="sng" dirty="0" smtClean="0"/>
              <a:t>Unconditioned Response </a:t>
            </a:r>
            <a:r>
              <a:rPr lang="en-US" dirty="0" smtClean="0"/>
              <a:t>(UCR) – Unlearned, naturally occurring response to the UCS (Ex: Salivation)</a:t>
            </a:r>
          </a:p>
          <a:p>
            <a:pPr lvl="2"/>
            <a:r>
              <a:rPr lang="en-US" u="sng" dirty="0" smtClean="0"/>
              <a:t>Conditioned Stimulus </a:t>
            </a:r>
            <a:r>
              <a:rPr lang="en-US" dirty="0" smtClean="0"/>
              <a:t>(CS) – A previously neutral stimulus that, after pairing with the UCS, elicits the conditioned response (Ex: Bell)</a:t>
            </a:r>
          </a:p>
          <a:p>
            <a:pPr lvl="2"/>
            <a:r>
              <a:rPr lang="en-US" u="sng" dirty="0" smtClean="0"/>
              <a:t>Conditioned Response </a:t>
            </a:r>
            <a:r>
              <a:rPr lang="en-US" dirty="0" smtClean="0"/>
              <a:t>(CR) – The learned response to a previously neutral stimulus (Ex: Salivation)</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Observational Learning</a:t>
            </a:r>
            <a:endParaRPr lang="en-US" dirty="0"/>
          </a:p>
        </p:txBody>
      </p:sp>
      <p:sp>
        <p:nvSpPr>
          <p:cNvPr id="3" name="Content Placeholder 2"/>
          <p:cNvSpPr>
            <a:spLocks noGrp="1"/>
          </p:cNvSpPr>
          <p:nvPr>
            <p:ph idx="1"/>
          </p:nvPr>
        </p:nvSpPr>
        <p:spPr>
          <a:xfrm>
            <a:off x="381000" y="1828800"/>
            <a:ext cx="8229600" cy="4625609"/>
          </a:xfrm>
        </p:spPr>
        <p:txBody>
          <a:bodyPr/>
          <a:lstStyle/>
          <a:p>
            <a:r>
              <a:rPr lang="en-US" dirty="0" smtClean="0"/>
              <a:t>Albert </a:t>
            </a:r>
            <a:r>
              <a:rPr lang="en-US" dirty="0" err="1" smtClean="0"/>
              <a:t>Bandura</a:t>
            </a:r>
            <a:r>
              <a:rPr lang="en-US" dirty="0" smtClean="0"/>
              <a:t> </a:t>
            </a:r>
          </a:p>
          <a:p>
            <a:pPr lvl="1"/>
            <a:r>
              <a:rPr lang="en-US" dirty="0" smtClean="0"/>
              <a:t>Major figure in study of observational learning</a:t>
            </a:r>
          </a:p>
          <a:p>
            <a:pPr lvl="1"/>
            <a:r>
              <a:rPr lang="en-US" dirty="0" smtClean="0">
                <a:hlinkClick r:id="rId2"/>
              </a:rPr>
              <a:t>Bobo doll experiment</a:t>
            </a:r>
            <a:r>
              <a:rPr lang="en-US" dirty="0" smtClean="0"/>
              <a:t>: We learn by watching others if the following conditions are met:</a:t>
            </a:r>
          </a:p>
          <a:p>
            <a:pPr lvl="2"/>
            <a:r>
              <a:rPr lang="en-US" dirty="0" smtClean="0"/>
              <a:t>Attention (Be aware)</a:t>
            </a:r>
          </a:p>
          <a:p>
            <a:pPr lvl="2"/>
            <a:r>
              <a:rPr lang="en-US" dirty="0" smtClean="0"/>
              <a:t>Retention (Remember)</a:t>
            </a:r>
          </a:p>
          <a:p>
            <a:pPr lvl="2"/>
            <a:r>
              <a:rPr lang="en-US" dirty="0" smtClean="0"/>
              <a:t>Ability to reproduce the behavior</a:t>
            </a:r>
          </a:p>
          <a:p>
            <a:pPr lvl="2"/>
            <a:r>
              <a:rPr lang="en-US" dirty="0" smtClean="0"/>
              <a:t>Motivation (Was the model rewarded?)</a:t>
            </a:r>
          </a:p>
          <a:p>
            <a:endParaRPr lang="en-US" dirty="0"/>
          </a:p>
        </p:txBody>
      </p:sp>
      <p:pic>
        <p:nvPicPr>
          <p:cNvPr id="4" name="Picture 4" descr="Hello. My name is Bobo."/>
          <p:cNvPicPr>
            <a:picLocks noChangeAspect="1" noChangeArrowheads="1"/>
          </p:cNvPicPr>
          <p:nvPr/>
        </p:nvPicPr>
        <p:blipFill>
          <a:blip r:embed="rId3" cstate="print"/>
          <a:srcRect/>
          <a:stretch>
            <a:fillRect/>
          </a:stretch>
        </p:blipFill>
        <p:spPr bwMode="auto">
          <a:xfrm>
            <a:off x="6781800" y="3867694"/>
            <a:ext cx="2362200" cy="29903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Observational Learning</a:t>
            </a:r>
            <a:endParaRPr lang="en-US" dirty="0"/>
          </a:p>
        </p:txBody>
      </p:sp>
      <p:sp>
        <p:nvSpPr>
          <p:cNvPr id="3" name="Content Placeholder 2"/>
          <p:cNvSpPr>
            <a:spLocks noGrp="1"/>
          </p:cNvSpPr>
          <p:nvPr>
            <p:ph idx="1"/>
          </p:nvPr>
        </p:nvSpPr>
        <p:spPr/>
        <p:txBody>
          <a:bodyPr/>
          <a:lstStyle/>
          <a:p>
            <a:pPr marL="320040">
              <a:buFont typeface="Wingdings"/>
              <a:buChar char=""/>
              <a:defRPr/>
            </a:pPr>
            <a:r>
              <a:rPr lang="en-US" dirty="0" smtClean="0"/>
              <a:t>Observational learning can be positive or negative (</a:t>
            </a:r>
            <a:r>
              <a:rPr lang="en-US" dirty="0" smtClean="0">
                <a:hlinkClick r:id="rId2"/>
              </a:rPr>
              <a:t>Little eyes are watching</a:t>
            </a:r>
            <a:r>
              <a:rPr lang="en-US" dirty="0" smtClean="0"/>
              <a:t>…)</a:t>
            </a:r>
          </a:p>
          <a:p>
            <a:pPr marL="640080" lvl="1">
              <a:buFont typeface="Wingdings 2"/>
              <a:buChar char=""/>
              <a:defRPr/>
            </a:pPr>
            <a:r>
              <a:rPr lang="en-US" dirty="0" smtClean="0"/>
              <a:t>What does a positive example look like?</a:t>
            </a:r>
          </a:p>
          <a:p>
            <a:pPr marL="640080" lvl="1">
              <a:buFont typeface="Wingdings 2"/>
              <a:buChar char=""/>
              <a:defRPr/>
            </a:pPr>
            <a:r>
              <a:rPr lang="en-US" dirty="0" smtClean="0"/>
              <a:t>What does a negative example look like?</a:t>
            </a:r>
          </a:p>
          <a:p>
            <a:pPr marL="320040">
              <a:buFont typeface="Wingdings"/>
              <a:buChar char=""/>
              <a:defRPr/>
            </a:pPr>
            <a:r>
              <a:rPr lang="en-US" dirty="0" smtClean="0"/>
              <a:t>Role Models (both famous and not famous)</a:t>
            </a:r>
          </a:p>
          <a:p>
            <a:pPr marL="640080" lvl="1">
              <a:buFont typeface="Wingdings 2"/>
              <a:buChar char=""/>
              <a:defRPr/>
            </a:pPr>
            <a:r>
              <a:rPr lang="en-US" dirty="0" smtClean="0"/>
              <a:t>Anti-social behavior – Negative, destructive, unhelpful behavior</a:t>
            </a:r>
          </a:p>
          <a:p>
            <a:pPr marL="640080" lvl="1">
              <a:buFont typeface="Wingdings 2"/>
              <a:buChar char=""/>
              <a:defRPr/>
            </a:pPr>
            <a:r>
              <a:rPr lang="en-US" dirty="0" smtClean="0"/>
              <a:t>Pro-social behavior – Positive, constructive, helpful behavior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Observational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Media – TV, movies, video games, print media, internet</a:t>
            </a:r>
          </a:p>
          <a:p>
            <a:r>
              <a:rPr lang="en-US" dirty="0" smtClean="0"/>
              <a:t>Research shows we learn aggression from what we observe</a:t>
            </a:r>
          </a:p>
          <a:p>
            <a:r>
              <a:rPr lang="en-US" dirty="0" smtClean="0"/>
              <a:t>Media has the potential to be a pro-social force (Can you think of shows that are a positive influence to children?)</a:t>
            </a:r>
          </a:p>
          <a:p>
            <a:r>
              <a:rPr lang="en-US" dirty="0" smtClean="0"/>
              <a:t>Viewing aggression leads to increased acceptance of aggression and increased aggressive behaviors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pic>
        <p:nvPicPr>
          <p:cNvPr id="4" name="Content Placeholder 3" descr="pavlovs experiment mod 15.jpg"/>
          <p:cNvPicPr>
            <a:picLocks noGrp="1" noChangeAspect="1"/>
          </p:cNvPicPr>
          <p:nvPr>
            <p:ph idx="1"/>
          </p:nvPr>
        </p:nvPicPr>
        <p:blipFill>
          <a:blip r:embed="rId2" cstate="print"/>
          <a:stretch>
            <a:fillRect/>
          </a:stretch>
        </p:blipFill>
        <p:spPr>
          <a:xfrm>
            <a:off x="457200" y="1877577"/>
            <a:ext cx="8229600" cy="4420471"/>
          </a:xfrm>
        </p:spPr>
      </p:pic>
      <p:sp>
        <p:nvSpPr>
          <p:cNvPr id="5" name="Rectangle 4"/>
          <p:cNvSpPr/>
          <p:nvPr/>
        </p:nvSpPr>
        <p:spPr>
          <a:xfrm>
            <a:off x="914400" y="1447800"/>
            <a:ext cx="7239000" cy="646331"/>
          </a:xfrm>
          <a:prstGeom prst="rect">
            <a:avLst/>
          </a:prstGeom>
        </p:spPr>
        <p:txBody>
          <a:bodyPr wrap="square">
            <a:spAutoFit/>
          </a:bodyPr>
          <a:lstStyle/>
          <a:p>
            <a:r>
              <a:rPr lang="en-US" dirty="0" smtClean="0"/>
              <a:t>Pavlov demonstrated the procedures of classical conditioning by using meat to train a dog to salivate to the sound of a tuning fork.</a:t>
            </a:r>
            <a:r>
              <a:rPr lang="en-US" dirty="0" smtClean="0">
                <a:hlinkClick r:id="rId3"/>
              </a:rPr>
              <a:t> Video</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a:xfrm>
            <a:off x="914400" y="1447800"/>
            <a:ext cx="2971800" cy="4572000"/>
          </a:xfrm>
        </p:spPr>
        <p:txBody>
          <a:bodyPr>
            <a:normAutofit fontScale="92500" lnSpcReduction="20000"/>
          </a:bodyPr>
          <a:lstStyle/>
          <a:p>
            <a:r>
              <a:rPr lang="en-US" dirty="0" smtClean="0"/>
              <a:t>Classical conditioning led a group of dorm-mates to respond to the word Flush! the same way they responded to painfully hot water.</a:t>
            </a:r>
          </a:p>
          <a:p>
            <a:endParaRPr lang="en-US" dirty="0"/>
          </a:p>
        </p:txBody>
      </p:sp>
      <p:pic>
        <p:nvPicPr>
          <p:cNvPr id="4" name="Picture 3" descr="classical conditioning example mod 15.jpg"/>
          <p:cNvPicPr>
            <a:picLocks noChangeAspect="1"/>
          </p:cNvPicPr>
          <p:nvPr/>
        </p:nvPicPr>
        <p:blipFill>
          <a:blip r:embed="rId3" cstate="print"/>
          <a:stretch>
            <a:fillRect/>
          </a:stretch>
        </p:blipFill>
        <p:spPr>
          <a:xfrm>
            <a:off x="4114800" y="1371600"/>
            <a:ext cx="4747565"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p:txBody>
          <a:bodyPr>
            <a:normAutofit fontScale="85000" lnSpcReduction="10000"/>
          </a:bodyPr>
          <a:lstStyle/>
          <a:p>
            <a:r>
              <a:rPr lang="en-US" u="sng" dirty="0" smtClean="0"/>
              <a:t>Extinction</a:t>
            </a:r>
            <a:r>
              <a:rPr lang="en-US" dirty="0" smtClean="0"/>
              <a:t> – Weakening of the conditioned association.</a:t>
            </a:r>
          </a:p>
          <a:p>
            <a:r>
              <a:rPr lang="en-US" u="sng" dirty="0" smtClean="0"/>
              <a:t>Spontaneous Recovery </a:t>
            </a:r>
            <a:r>
              <a:rPr lang="en-US" dirty="0" smtClean="0"/>
              <a:t>– After extinction, and without training, the previous CS suddenly elicits the CR again temporarily.</a:t>
            </a:r>
          </a:p>
          <a:p>
            <a:r>
              <a:rPr lang="en-US" u="sng" dirty="0" smtClean="0"/>
              <a:t>Generalization</a:t>
            </a:r>
            <a:r>
              <a:rPr lang="en-US" dirty="0" smtClean="0"/>
              <a:t> – Stimuli similar to the CS also elicits the CR without training.</a:t>
            </a:r>
          </a:p>
          <a:p>
            <a:r>
              <a:rPr lang="en-US" u="sng" dirty="0" smtClean="0"/>
              <a:t>Discrimination</a:t>
            </a:r>
            <a:r>
              <a:rPr lang="en-US" dirty="0" smtClean="0"/>
              <a:t> – Ability to tell the difference between stimuli so that only the CS elicits the CR.</a:t>
            </a:r>
          </a:p>
          <a:p>
            <a:r>
              <a:rPr lang="en-US" dirty="0" smtClean="0"/>
              <a:t>Understandable Example: Taste Aversion! (Most have experienced this as some point in their lives…)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a:xfrm>
            <a:off x="457200" y="1775191"/>
            <a:ext cx="8229600" cy="4473209"/>
          </a:xfrm>
        </p:spPr>
        <p:txBody>
          <a:bodyPr>
            <a:normAutofit fontScale="92500" lnSpcReduction="20000"/>
          </a:bodyPr>
          <a:lstStyle/>
          <a:p>
            <a:r>
              <a:rPr lang="en-US" dirty="0" smtClean="0"/>
              <a:t>Kim was very nervous about her upcoming chemistry exam.  She had studied very hard.  On the day of the big exam, she happened to get a stomach flu and subsequently did not do well on her test.  Now when she even begins studying for any exam, she feels sick to her stomach.  Identify the elements of classical conditioning.</a:t>
            </a:r>
          </a:p>
          <a:p>
            <a:pPr lvl="1"/>
            <a:r>
              <a:rPr lang="en-US" dirty="0" smtClean="0"/>
              <a:t>Unconditioned Stimulus (UCS) – </a:t>
            </a:r>
            <a:endParaRPr lang="en-US" dirty="0" smtClean="0">
              <a:solidFill>
                <a:srgbClr val="FF0000"/>
              </a:solidFill>
            </a:endParaRPr>
          </a:p>
          <a:p>
            <a:pPr lvl="1"/>
            <a:r>
              <a:rPr lang="en-US" dirty="0" smtClean="0"/>
              <a:t>Unconditioned Response (UCR) – </a:t>
            </a:r>
            <a:endParaRPr lang="en-US" dirty="0" smtClean="0">
              <a:solidFill>
                <a:srgbClr val="FF0000"/>
              </a:solidFill>
            </a:endParaRPr>
          </a:p>
          <a:p>
            <a:pPr lvl="1"/>
            <a:r>
              <a:rPr lang="en-US" dirty="0" smtClean="0"/>
              <a:t>Conditioned Stimulus (CS) – </a:t>
            </a:r>
            <a:endParaRPr lang="en-US" dirty="0" smtClean="0">
              <a:solidFill>
                <a:srgbClr val="FF0000"/>
              </a:solidFill>
            </a:endParaRPr>
          </a:p>
          <a:p>
            <a:pPr lvl="1"/>
            <a:r>
              <a:rPr lang="en-US" dirty="0" smtClean="0"/>
              <a:t>Conditioned Response (CR) – </a:t>
            </a:r>
            <a:endParaRPr lang="en-US" dirty="0" smtClean="0">
              <a:solidFill>
                <a:srgbClr val="FF0000"/>
              </a:solidFill>
            </a:endParaRPr>
          </a:p>
          <a:p>
            <a:endParaRPr lang="en-US" dirty="0"/>
          </a:p>
        </p:txBody>
      </p:sp>
      <p:sp>
        <p:nvSpPr>
          <p:cNvPr id="4" name="TextBox 3"/>
          <p:cNvSpPr txBox="1"/>
          <p:nvPr/>
        </p:nvSpPr>
        <p:spPr>
          <a:xfrm>
            <a:off x="5791200" y="4419600"/>
            <a:ext cx="2438400" cy="369332"/>
          </a:xfrm>
          <a:prstGeom prst="rect">
            <a:avLst/>
          </a:prstGeom>
          <a:noFill/>
        </p:spPr>
        <p:txBody>
          <a:bodyPr wrap="square" rtlCol="0">
            <a:spAutoFit/>
          </a:bodyPr>
          <a:lstStyle/>
          <a:p>
            <a:r>
              <a:rPr lang="en-US" dirty="0" smtClean="0"/>
              <a:t>Stomach Flu</a:t>
            </a:r>
            <a:endParaRPr lang="en-US" dirty="0"/>
          </a:p>
        </p:txBody>
      </p:sp>
      <p:sp>
        <p:nvSpPr>
          <p:cNvPr id="5" name="TextBox 4"/>
          <p:cNvSpPr txBox="1"/>
          <p:nvPr/>
        </p:nvSpPr>
        <p:spPr>
          <a:xfrm>
            <a:off x="5867400" y="4876800"/>
            <a:ext cx="1752600" cy="381000"/>
          </a:xfrm>
          <a:prstGeom prst="rect">
            <a:avLst/>
          </a:prstGeom>
          <a:noFill/>
        </p:spPr>
        <p:txBody>
          <a:bodyPr wrap="square" rtlCol="0">
            <a:spAutoFit/>
          </a:bodyPr>
          <a:lstStyle/>
          <a:p>
            <a:r>
              <a:rPr lang="en-US" dirty="0" smtClean="0"/>
              <a:t>Sick to stomach</a:t>
            </a:r>
            <a:endParaRPr lang="en-US" dirty="0"/>
          </a:p>
        </p:txBody>
      </p:sp>
      <p:sp>
        <p:nvSpPr>
          <p:cNvPr id="6" name="TextBox 5"/>
          <p:cNvSpPr txBox="1"/>
          <p:nvPr/>
        </p:nvSpPr>
        <p:spPr>
          <a:xfrm>
            <a:off x="5181600" y="5257800"/>
            <a:ext cx="2590800" cy="369332"/>
          </a:xfrm>
          <a:prstGeom prst="rect">
            <a:avLst/>
          </a:prstGeom>
          <a:noFill/>
        </p:spPr>
        <p:txBody>
          <a:bodyPr wrap="square" rtlCol="0">
            <a:spAutoFit/>
          </a:bodyPr>
          <a:lstStyle/>
          <a:p>
            <a:r>
              <a:rPr lang="en-US" dirty="0" smtClean="0"/>
              <a:t>Studying for an exam</a:t>
            </a:r>
            <a:endParaRPr lang="en-US" dirty="0"/>
          </a:p>
        </p:txBody>
      </p:sp>
      <p:sp>
        <p:nvSpPr>
          <p:cNvPr id="7" name="TextBox 6"/>
          <p:cNvSpPr txBox="1"/>
          <p:nvPr/>
        </p:nvSpPr>
        <p:spPr>
          <a:xfrm>
            <a:off x="5410200" y="5638800"/>
            <a:ext cx="1752600" cy="369332"/>
          </a:xfrm>
          <a:prstGeom prst="rect">
            <a:avLst/>
          </a:prstGeom>
          <a:noFill/>
        </p:spPr>
        <p:txBody>
          <a:bodyPr wrap="square" rtlCol="0">
            <a:spAutoFit/>
          </a:bodyPr>
          <a:lstStyle/>
          <a:p>
            <a:r>
              <a:rPr lang="en-US" dirty="0" smtClean="0"/>
              <a:t>Sick to stomach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to="" calcmode="lin" valueType="num">
                                      <p:cBhvr>
                                        <p:cTn id="22"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a:xfrm>
            <a:off x="457200" y="1775191"/>
            <a:ext cx="8229600" cy="4930409"/>
          </a:xfrm>
        </p:spPr>
        <p:txBody>
          <a:bodyPr>
            <a:normAutofit fontScale="70000" lnSpcReduction="20000"/>
          </a:bodyPr>
          <a:lstStyle/>
          <a:p>
            <a:r>
              <a:rPr lang="en-US" dirty="0" smtClean="0"/>
              <a:t>At the beginning of the school year, a relatively quiet new beeping fire alarm was installed.  When it went off one day for a fire drill in September, the students didn’t respond to this new sound.  Teachers had to usher them out the door.  However, in October the new beeping alarm went off as the halls filled with smoke.  Frightened students hurried out of the school to safety.  In November, the beeping alarm went off again, and the students again hurried out fearfully.  However, this time it was only a fire drill, so there was no fire.  Then for 10 days straight in December, the alarm malfunctioned and went off daily.  Now no one paid any attention to it again.  After Christmas break, the alarm was repaired and went off as scheduled for a drill in January.  Several students jumped anxiously, remembering the October fire.  Identify the following elements of classical conditioning.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Unconditioned Stimulus (UCS) </a:t>
            </a:r>
          </a:p>
          <a:p>
            <a:endParaRPr lang="en-US" dirty="0" smtClean="0"/>
          </a:p>
          <a:p>
            <a:r>
              <a:rPr lang="en-US" dirty="0" smtClean="0"/>
              <a:t>Unconditioned Response (UCR)</a:t>
            </a:r>
          </a:p>
          <a:p>
            <a:endParaRPr lang="en-US" dirty="0" smtClean="0"/>
          </a:p>
          <a:p>
            <a:r>
              <a:rPr lang="en-US" dirty="0" smtClean="0"/>
              <a:t>Conditioned Stimulus (CS)</a:t>
            </a:r>
          </a:p>
          <a:p>
            <a:endParaRPr lang="en-US" dirty="0" smtClean="0"/>
          </a:p>
          <a:p>
            <a:r>
              <a:rPr lang="en-US" dirty="0" smtClean="0"/>
              <a:t>Conditioned Response (CR)</a:t>
            </a:r>
          </a:p>
          <a:p>
            <a:endParaRPr lang="en-US" dirty="0" smtClean="0"/>
          </a:p>
          <a:p>
            <a:r>
              <a:rPr lang="en-US" dirty="0" smtClean="0"/>
              <a:t>Extinction</a:t>
            </a:r>
          </a:p>
          <a:p>
            <a:endParaRPr lang="en-US" dirty="0" smtClean="0"/>
          </a:p>
          <a:p>
            <a:r>
              <a:rPr lang="en-US" dirty="0" smtClean="0"/>
              <a:t>Spontaneous Recovery</a:t>
            </a:r>
            <a:endParaRPr lang="en-US" dirty="0"/>
          </a:p>
        </p:txBody>
      </p:sp>
      <p:sp>
        <p:nvSpPr>
          <p:cNvPr id="4" name="TextBox 3"/>
          <p:cNvSpPr txBox="1"/>
          <p:nvPr/>
        </p:nvSpPr>
        <p:spPr>
          <a:xfrm>
            <a:off x="6019800" y="1828800"/>
            <a:ext cx="2895600" cy="369332"/>
          </a:xfrm>
          <a:prstGeom prst="rect">
            <a:avLst/>
          </a:prstGeom>
          <a:noFill/>
        </p:spPr>
        <p:txBody>
          <a:bodyPr wrap="square" rtlCol="0">
            <a:spAutoFit/>
          </a:bodyPr>
          <a:lstStyle/>
          <a:p>
            <a:r>
              <a:rPr lang="en-US" dirty="0" smtClean="0"/>
              <a:t>Fire/Smoke</a:t>
            </a:r>
            <a:endParaRPr lang="en-US" dirty="0"/>
          </a:p>
        </p:txBody>
      </p:sp>
      <p:sp>
        <p:nvSpPr>
          <p:cNvPr id="5" name="TextBox 4"/>
          <p:cNvSpPr txBox="1"/>
          <p:nvPr/>
        </p:nvSpPr>
        <p:spPr>
          <a:xfrm>
            <a:off x="9144000" y="2971800"/>
            <a:ext cx="184731" cy="369332"/>
          </a:xfrm>
          <a:prstGeom prst="rect">
            <a:avLst/>
          </a:prstGeom>
          <a:noFill/>
        </p:spPr>
        <p:txBody>
          <a:bodyPr wrap="none" rtlCol="0">
            <a:spAutoFit/>
          </a:bodyPr>
          <a:lstStyle/>
          <a:p>
            <a:endParaRPr lang="en-US" dirty="0"/>
          </a:p>
        </p:txBody>
      </p:sp>
      <p:sp>
        <p:nvSpPr>
          <p:cNvPr id="6" name="TextBox 5"/>
          <p:cNvSpPr txBox="1"/>
          <p:nvPr/>
        </p:nvSpPr>
        <p:spPr>
          <a:xfrm>
            <a:off x="6248400" y="2514600"/>
            <a:ext cx="2362200" cy="381000"/>
          </a:xfrm>
          <a:prstGeom prst="rect">
            <a:avLst/>
          </a:prstGeom>
          <a:noFill/>
        </p:spPr>
        <p:txBody>
          <a:bodyPr wrap="square" rtlCol="0">
            <a:spAutoFit/>
          </a:bodyPr>
          <a:lstStyle/>
          <a:p>
            <a:r>
              <a:rPr lang="en-US" dirty="0" smtClean="0"/>
              <a:t>Running/Scared</a:t>
            </a:r>
            <a:endParaRPr lang="en-US" dirty="0"/>
          </a:p>
        </p:txBody>
      </p:sp>
      <p:sp>
        <p:nvSpPr>
          <p:cNvPr id="9" name="TextBox 8"/>
          <p:cNvSpPr txBox="1"/>
          <p:nvPr/>
        </p:nvSpPr>
        <p:spPr>
          <a:xfrm>
            <a:off x="5486400" y="3276600"/>
            <a:ext cx="1676400" cy="381000"/>
          </a:xfrm>
          <a:prstGeom prst="rect">
            <a:avLst/>
          </a:prstGeom>
          <a:noFill/>
        </p:spPr>
        <p:txBody>
          <a:bodyPr wrap="square" rtlCol="0">
            <a:spAutoFit/>
          </a:bodyPr>
          <a:lstStyle/>
          <a:p>
            <a:r>
              <a:rPr lang="en-US" dirty="0" smtClean="0"/>
              <a:t>Fire alarm</a:t>
            </a:r>
            <a:endParaRPr lang="en-US" dirty="0"/>
          </a:p>
        </p:txBody>
      </p:sp>
      <p:sp>
        <p:nvSpPr>
          <p:cNvPr id="10" name="TextBox 9"/>
          <p:cNvSpPr txBox="1"/>
          <p:nvPr/>
        </p:nvSpPr>
        <p:spPr>
          <a:xfrm>
            <a:off x="5562600" y="4038600"/>
            <a:ext cx="2743200" cy="381000"/>
          </a:xfrm>
          <a:prstGeom prst="rect">
            <a:avLst/>
          </a:prstGeom>
          <a:noFill/>
        </p:spPr>
        <p:txBody>
          <a:bodyPr wrap="square" rtlCol="0">
            <a:spAutoFit/>
          </a:bodyPr>
          <a:lstStyle/>
          <a:p>
            <a:r>
              <a:rPr lang="en-US" dirty="0" smtClean="0"/>
              <a:t>Running/Scared</a:t>
            </a:r>
            <a:endParaRPr lang="en-US" dirty="0"/>
          </a:p>
        </p:txBody>
      </p:sp>
      <p:sp>
        <p:nvSpPr>
          <p:cNvPr id="11" name="TextBox 10"/>
          <p:cNvSpPr txBox="1"/>
          <p:nvPr/>
        </p:nvSpPr>
        <p:spPr>
          <a:xfrm>
            <a:off x="2895600" y="4724400"/>
            <a:ext cx="5867400" cy="369332"/>
          </a:xfrm>
          <a:prstGeom prst="rect">
            <a:avLst/>
          </a:prstGeom>
          <a:noFill/>
        </p:spPr>
        <p:txBody>
          <a:bodyPr wrap="square" rtlCol="0">
            <a:spAutoFit/>
          </a:bodyPr>
          <a:lstStyle/>
          <a:p>
            <a:r>
              <a:rPr lang="en-US" dirty="0" smtClean="0"/>
              <a:t>No response to malfunction in December</a:t>
            </a:r>
            <a:endParaRPr lang="en-US" dirty="0"/>
          </a:p>
        </p:txBody>
      </p:sp>
      <p:sp>
        <p:nvSpPr>
          <p:cNvPr id="12" name="TextBox 11"/>
          <p:cNvSpPr txBox="1"/>
          <p:nvPr/>
        </p:nvSpPr>
        <p:spPr>
          <a:xfrm>
            <a:off x="4876800" y="5410200"/>
            <a:ext cx="3581400" cy="369332"/>
          </a:xfrm>
          <a:prstGeom prst="rect">
            <a:avLst/>
          </a:prstGeom>
          <a:noFill/>
        </p:spPr>
        <p:txBody>
          <a:bodyPr wrap="square" rtlCol="0">
            <a:spAutoFit/>
          </a:bodyPr>
          <a:lstStyle/>
          <a:p>
            <a:r>
              <a:rPr lang="en-US" dirty="0" smtClean="0"/>
              <a:t>Response to the alarm in January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to="" calcmode="lin" valueType="num">
                                      <p:cBhvr>
                                        <p:cTn id="22" dur="1" fill="hold"/>
                                        <p:tgtEl>
                                          <p:spTgt spid="10">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to="" calcmode="lin" valueType="num">
                                      <p:cBhvr>
                                        <p:cTn id="27" dur="1" fill="hold"/>
                                        <p:tgtEl>
                                          <p:spTgt spid="11">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to="" calcmode="lin" valueType="num">
                                      <p:cBhvr>
                                        <p:cTn id="32" dur="1" fill="hold"/>
                                        <p:tgtEl>
                                          <p:spTgt spid="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Classical Conditioning</a:t>
            </a:r>
            <a:endParaRPr lang="en-US" dirty="0"/>
          </a:p>
        </p:txBody>
      </p:sp>
      <p:sp>
        <p:nvSpPr>
          <p:cNvPr id="3" name="Content Placeholder 2"/>
          <p:cNvSpPr>
            <a:spLocks noGrp="1"/>
          </p:cNvSpPr>
          <p:nvPr>
            <p:ph idx="1"/>
          </p:nvPr>
        </p:nvSpPr>
        <p:spPr/>
        <p:txBody>
          <a:bodyPr/>
          <a:lstStyle/>
          <a:p>
            <a:r>
              <a:rPr lang="en-US" dirty="0" smtClean="0"/>
              <a:t>Pavlov’s Legacy</a:t>
            </a:r>
          </a:p>
          <a:p>
            <a:pPr lvl="1"/>
            <a:r>
              <a:rPr lang="en-US" dirty="0" smtClean="0"/>
              <a:t>Classical Conditioning is one way that virtually all organisms learn to adapt to their environment.</a:t>
            </a:r>
          </a:p>
          <a:p>
            <a:pPr lvl="1"/>
            <a:r>
              <a:rPr lang="en-US" dirty="0" smtClean="0"/>
              <a:t>Pavlov showed how a process (such as learning) can be studied objectively.</a:t>
            </a:r>
          </a:p>
          <a:p>
            <a:pPr lvl="1"/>
            <a:r>
              <a:rPr lang="en-US" dirty="0" smtClean="0"/>
              <a:t>John Watson and </a:t>
            </a:r>
            <a:r>
              <a:rPr lang="en-US" dirty="0" smtClean="0">
                <a:hlinkClick r:id="rId2"/>
              </a:rPr>
              <a:t>Little Albert </a:t>
            </a:r>
            <a:r>
              <a:rPr lang="en-US" dirty="0" smtClean="0"/>
              <a:t>– A small child was conditioned to fear a white rat.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139</TotalTime>
  <Words>1430</Words>
  <Application>Microsoft Office PowerPoint</Application>
  <PresentationFormat>On-screen Show (4:3)</PresentationFormat>
  <Paragraphs>134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Chapter 8</vt:lpstr>
      <vt:lpstr>I. Classical Conditioning</vt:lpstr>
      <vt:lpstr>I. Classical Conditioning</vt:lpstr>
      <vt:lpstr>I. Classical Conditioning</vt:lpstr>
      <vt:lpstr>I. Classical Conditioning</vt:lpstr>
      <vt:lpstr>I. Classical Conditioning</vt:lpstr>
      <vt:lpstr>I. Classical Conditioning</vt:lpstr>
      <vt:lpstr>I. Classical Conditioning</vt:lpstr>
      <vt:lpstr>I. Classical Conditioning</vt:lpstr>
      <vt:lpstr>II. Operant Conditioning</vt:lpstr>
      <vt:lpstr>II. Operant Conditioning</vt:lpstr>
      <vt:lpstr>II. Operant Conditioning</vt:lpstr>
      <vt:lpstr>II. Operant Conditioning</vt:lpstr>
      <vt:lpstr>II. Operant Conditioning</vt:lpstr>
      <vt:lpstr>II. Operant Conditioning</vt:lpstr>
      <vt:lpstr>II. Operant Conditioning</vt:lpstr>
      <vt:lpstr>II. Operant Conditioning</vt:lpstr>
      <vt:lpstr>II. Operant Conditioning</vt:lpstr>
      <vt:lpstr>III. Observational Learning</vt:lpstr>
      <vt:lpstr>III. Observational Learning</vt:lpstr>
      <vt:lpstr>III. Observational Learning</vt:lpstr>
      <vt:lpstr>III. Observational Learning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Tina Collins</dc:creator>
  <cp:lastModifiedBy>Tina Collins</cp:lastModifiedBy>
  <cp:revision>19</cp:revision>
  <dcterms:created xsi:type="dcterms:W3CDTF">2011-12-12T17:22:30Z</dcterms:created>
  <dcterms:modified xsi:type="dcterms:W3CDTF">2011-12-15T19:41:23Z</dcterms:modified>
</cp:coreProperties>
</file>