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4F5CA60-6CEC-466B-A37B-5B0CA916DBEC}"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5CA60-6CEC-466B-A37B-5B0CA916DBE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4F5CA60-6CEC-466B-A37B-5B0CA916DBEC}"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68BA0F-9EA3-4F4B-ABC7-BBCB38F9207F}" type="datetimeFigureOut">
              <a:rPr lang="en-US" smtClean="0"/>
              <a:pPr/>
              <a:t>12/19/2011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F5CA60-6CEC-466B-A37B-5B0CA916DB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568BA0F-9EA3-4F4B-ABC7-BBCB38F9207F}" type="datetimeFigureOut">
              <a:rPr lang="en-US" smtClean="0"/>
              <a:pPr/>
              <a:t>12/19/2011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4F5CA60-6CEC-466B-A37B-5B0CA916DB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568BA0F-9EA3-4F4B-ABC7-BBCB38F9207F}" type="datetimeFigureOut">
              <a:rPr lang="en-US" smtClean="0"/>
              <a:pPr/>
              <a:t>12/19/2011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4F5CA60-6CEC-466B-A37B-5B0CA916DB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_RLvSGYxDIs&amp;feature=relate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Vwigmktix2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Memory</a:t>
            </a:r>
            <a:endParaRPr lang="en-US" dirty="0"/>
          </a:p>
        </p:txBody>
      </p:sp>
      <p:sp>
        <p:nvSpPr>
          <p:cNvPr id="3" name="Subtitle 2"/>
          <p:cNvSpPr>
            <a:spLocks noGrp="1"/>
          </p:cNvSpPr>
          <p:nvPr>
            <p:ph type="subTitle" idx="1"/>
          </p:nvPr>
        </p:nvSpPr>
        <p:spPr/>
        <p:txBody>
          <a:bodyPr/>
          <a:lstStyle/>
          <a:p>
            <a:r>
              <a:rPr lang="en-US" dirty="0" smtClean="0"/>
              <a:t>Chapter 9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Storage</a:t>
            </a:r>
            <a:endParaRPr lang="en-US" dirty="0"/>
          </a:p>
        </p:txBody>
      </p:sp>
      <p:sp>
        <p:nvSpPr>
          <p:cNvPr id="3" name="Content Placeholder 2"/>
          <p:cNvSpPr>
            <a:spLocks noGrp="1"/>
          </p:cNvSpPr>
          <p:nvPr>
            <p:ph idx="1"/>
          </p:nvPr>
        </p:nvSpPr>
        <p:spPr>
          <a:xfrm>
            <a:off x="914400" y="1524000"/>
            <a:ext cx="7772400" cy="5105400"/>
          </a:xfrm>
        </p:spPr>
        <p:txBody>
          <a:bodyPr>
            <a:normAutofit lnSpcReduction="10000"/>
          </a:bodyPr>
          <a:lstStyle/>
          <a:p>
            <a:r>
              <a:rPr lang="en-US" dirty="0" smtClean="0"/>
              <a:t>Storing memories in the brain</a:t>
            </a:r>
          </a:p>
          <a:p>
            <a:pPr lvl="1"/>
            <a:r>
              <a:rPr lang="en-US" u="sng" dirty="0" smtClean="0"/>
              <a:t>Implicit memory</a:t>
            </a:r>
            <a:r>
              <a:rPr lang="en-US" dirty="0" smtClean="0"/>
              <a:t> (non-declarative) – Retention without conscious recollection of learning the skill.</a:t>
            </a:r>
          </a:p>
          <a:p>
            <a:pPr lvl="2"/>
            <a:r>
              <a:rPr lang="en-US" u="sng" dirty="0" smtClean="0"/>
              <a:t>Procedural memory </a:t>
            </a:r>
            <a:r>
              <a:rPr lang="en-US" dirty="0" smtClean="0"/>
              <a:t>– Tasks that we perform automatically without thinking (ex: tying our shoes)</a:t>
            </a:r>
          </a:p>
          <a:p>
            <a:pPr lvl="1"/>
            <a:r>
              <a:rPr lang="en-US" u="sng" dirty="0" smtClean="0"/>
              <a:t>Explicit memory </a:t>
            </a:r>
            <a:r>
              <a:rPr lang="en-US" dirty="0" smtClean="0"/>
              <a:t>(declarative) – Memory of facts and experiences that one consciously knows and can verbalize.</a:t>
            </a:r>
          </a:p>
          <a:p>
            <a:pPr lvl="2"/>
            <a:r>
              <a:rPr lang="en-US" u="sng" dirty="0" smtClean="0"/>
              <a:t>Semantic memory </a:t>
            </a:r>
            <a:r>
              <a:rPr lang="en-US" dirty="0" smtClean="0"/>
              <a:t>– Memory of general knowledge or facts.</a:t>
            </a:r>
          </a:p>
          <a:p>
            <a:pPr lvl="2"/>
            <a:r>
              <a:rPr lang="en-US" u="sng" dirty="0" smtClean="0"/>
              <a:t>Episodic memory</a:t>
            </a:r>
            <a:r>
              <a:rPr lang="en-US" dirty="0" smtClean="0"/>
              <a:t> – Memory of personally experienced events.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Storage</a:t>
            </a:r>
            <a:endParaRPr lang="en-US" dirty="0"/>
          </a:p>
        </p:txBody>
      </p:sp>
      <p:pic>
        <p:nvPicPr>
          <p:cNvPr id="4" name="Content Placeholder 3" descr="explicit and implicit memories mod 18.jpg"/>
          <p:cNvPicPr>
            <a:picLocks noGrp="1" noChangeAspect="1"/>
          </p:cNvPicPr>
          <p:nvPr>
            <p:ph idx="1"/>
          </p:nvPr>
        </p:nvPicPr>
        <p:blipFill>
          <a:blip r:embed="rId2" cstate="print"/>
          <a:srcRect/>
          <a:stretch>
            <a:fillRect/>
          </a:stretch>
        </p:blipFill>
        <p:spPr bwMode="auto">
          <a:xfrm>
            <a:off x="914400" y="2282698"/>
            <a:ext cx="7772400" cy="35753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Retrieval</a:t>
            </a:r>
            <a:endParaRPr lang="en-US" dirty="0"/>
          </a:p>
        </p:txBody>
      </p:sp>
      <p:sp>
        <p:nvSpPr>
          <p:cNvPr id="3" name="Content Placeholder 2"/>
          <p:cNvSpPr>
            <a:spLocks noGrp="1"/>
          </p:cNvSpPr>
          <p:nvPr>
            <p:ph idx="1"/>
          </p:nvPr>
        </p:nvSpPr>
        <p:spPr/>
        <p:txBody>
          <a:bodyPr>
            <a:normAutofit/>
          </a:bodyPr>
          <a:lstStyle/>
          <a:p>
            <a:r>
              <a:rPr lang="en-US" dirty="0" smtClean="0"/>
              <a:t>Write down the names of the seven dwarfs.</a:t>
            </a:r>
          </a:p>
          <a:p>
            <a:endParaRPr lang="en-US" dirty="0" smtClean="0"/>
          </a:p>
          <a:p>
            <a:r>
              <a:rPr lang="en-US" dirty="0" smtClean="0"/>
              <a:t>Which of the following are the names of the seven dwarfs?</a:t>
            </a:r>
          </a:p>
          <a:p>
            <a:pPr lvl="1"/>
            <a:r>
              <a:rPr lang="en-US" sz="2800" dirty="0" smtClean="0"/>
              <a:t>Grouchy, gabby, fearful, sleepy, smiley, jumpy, hopeful, shy, droopy, dopey, </a:t>
            </a:r>
            <a:r>
              <a:rPr lang="en-US" sz="2800" dirty="0" err="1" smtClean="0"/>
              <a:t>sniffy</a:t>
            </a:r>
            <a:r>
              <a:rPr lang="en-US" sz="2800" dirty="0" smtClean="0"/>
              <a:t>, wishful, puffy, dumpy, </a:t>
            </a:r>
            <a:r>
              <a:rPr lang="en-US" sz="2800" dirty="0" err="1" smtClean="0"/>
              <a:t>sneezy</a:t>
            </a:r>
            <a:r>
              <a:rPr lang="en-US" sz="2800" dirty="0" smtClean="0"/>
              <a:t>, lazy, pop, grumpy, bashful, cheerful, teach, </a:t>
            </a:r>
            <a:r>
              <a:rPr lang="en-US" sz="2800" dirty="0" err="1" smtClean="0"/>
              <a:t>shorty</a:t>
            </a:r>
            <a:r>
              <a:rPr lang="en-US" sz="2800" dirty="0" smtClean="0"/>
              <a:t>, nifty, happy, doc, wheezy, </a:t>
            </a:r>
            <a:r>
              <a:rPr lang="en-US" sz="2800" dirty="0" smtClean="0"/>
              <a:t>stubby</a:t>
            </a:r>
          </a:p>
          <a:p>
            <a:pPr lvl="1">
              <a:buNone/>
            </a:pP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Retrieval</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Recall</a:t>
            </a:r>
            <a:r>
              <a:rPr lang="en-US" dirty="0" smtClean="0"/>
              <a:t> – Retrieval of information in the absence of any other information or cues (Ex: Essay test)</a:t>
            </a:r>
          </a:p>
          <a:p>
            <a:r>
              <a:rPr lang="en-US" u="sng" dirty="0" smtClean="0"/>
              <a:t>Recognition</a:t>
            </a:r>
            <a:r>
              <a:rPr lang="en-US" dirty="0" smtClean="0"/>
              <a:t> – Identification of something familiar (Ex: Multiple choice test)</a:t>
            </a:r>
          </a:p>
          <a:p>
            <a:r>
              <a:rPr lang="en-US" u="sng" dirty="0" smtClean="0"/>
              <a:t>Retrieval cues </a:t>
            </a:r>
            <a:r>
              <a:rPr lang="en-US" dirty="0" smtClean="0"/>
              <a:t>– Stimulus that provides a trigger to get an item out of memory.</a:t>
            </a:r>
          </a:p>
          <a:p>
            <a:pPr lvl="1"/>
            <a:r>
              <a:rPr lang="en-US" u="sng" dirty="0" smtClean="0"/>
              <a:t>Priming</a:t>
            </a:r>
            <a:r>
              <a:rPr lang="en-US" dirty="0" smtClean="0"/>
              <a:t> – Activating specific associations in memory either consciously or unconsciously.</a:t>
            </a:r>
          </a:p>
          <a:p>
            <a:pPr lvl="1"/>
            <a:r>
              <a:rPr lang="en-US" dirty="0" smtClean="0"/>
              <a:t>Context effect – It helps to put yourself back into the context you experienced something.</a:t>
            </a:r>
          </a:p>
          <a:p>
            <a:pPr lvl="1"/>
            <a:r>
              <a:rPr lang="en-US" u="sng" dirty="0" smtClean="0"/>
              <a:t>Mood congruence </a:t>
            </a:r>
            <a:r>
              <a:rPr lang="en-US" dirty="0" smtClean="0"/>
              <a:t>– Tendency to recall experiences that are consistent with one’s current mood.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V. Forgetting</a:t>
            </a:r>
            <a:endParaRPr lang="en-US" dirty="0"/>
          </a:p>
        </p:txBody>
      </p:sp>
      <p:sp>
        <p:nvSpPr>
          <p:cNvPr id="3" name="Content Placeholder 2"/>
          <p:cNvSpPr>
            <a:spLocks noGrp="1"/>
          </p:cNvSpPr>
          <p:nvPr>
            <p:ph idx="1"/>
          </p:nvPr>
        </p:nvSpPr>
        <p:spPr>
          <a:xfrm>
            <a:off x="304800" y="1554163"/>
            <a:ext cx="3581400" cy="4525962"/>
          </a:xfrm>
        </p:spPr>
        <p:txBody>
          <a:bodyPr>
            <a:normAutofit fontScale="85000" lnSpcReduction="10000"/>
          </a:bodyPr>
          <a:lstStyle/>
          <a:p>
            <a:pPr fontAlgn="auto">
              <a:spcAft>
                <a:spcPts val="0"/>
              </a:spcAft>
              <a:buFont typeface="Wingdings 2"/>
              <a:buChar char=""/>
              <a:defRPr/>
            </a:pPr>
            <a:r>
              <a:rPr lang="en-US" dirty="0" smtClean="0"/>
              <a:t>Can you pick out the real deal? Most of us can't, because we've never bothered to encode this information. The penny spends just as well whether we can identify the correct version or not. (From Nickerson &amp; Adams, 1979.)</a:t>
            </a:r>
            <a:endParaRPr lang="en-US" dirty="0"/>
          </a:p>
        </p:txBody>
      </p:sp>
      <p:pic>
        <p:nvPicPr>
          <p:cNvPr id="4" name="Picture 3" descr="remembering pennies mod 19.jpg"/>
          <p:cNvPicPr>
            <a:picLocks noChangeAspect="1"/>
          </p:cNvPicPr>
          <p:nvPr/>
        </p:nvPicPr>
        <p:blipFill>
          <a:blip r:embed="rId2" cstate="print"/>
          <a:srcRect/>
          <a:stretch>
            <a:fillRect/>
          </a:stretch>
        </p:blipFill>
        <p:spPr bwMode="auto">
          <a:xfrm>
            <a:off x="3760995" y="1905000"/>
            <a:ext cx="5383005" cy="3856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Forgetting</a:t>
            </a:r>
            <a:endParaRPr lang="en-US" dirty="0"/>
          </a:p>
        </p:txBody>
      </p:sp>
      <p:sp>
        <p:nvSpPr>
          <p:cNvPr id="3" name="Content Placeholder 2"/>
          <p:cNvSpPr>
            <a:spLocks noGrp="1"/>
          </p:cNvSpPr>
          <p:nvPr>
            <p:ph idx="1"/>
          </p:nvPr>
        </p:nvSpPr>
        <p:spPr/>
        <p:txBody>
          <a:bodyPr/>
          <a:lstStyle/>
          <a:p>
            <a:r>
              <a:rPr lang="en-US" dirty="0" smtClean="0"/>
              <a:t>Forgetting can happen at any of the stages of memory: Encoding failure, storage failure, or retrieval failure</a:t>
            </a:r>
          </a:p>
          <a:p>
            <a:r>
              <a:rPr lang="en-US" dirty="0" smtClean="0"/>
              <a:t>Difficult to forget something that you have never encoded</a:t>
            </a:r>
          </a:p>
          <a:p>
            <a:r>
              <a:rPr lang="en-US" dirty="0" smtClean="0"/>
              <a:t>Storage decay – The course of forgetting is initially rapid, then levels off with time. (“forgetting curve”)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permastore memory mod 19.jpg"/>
          <p:cNvPicPr>
            <a:picLocks noGrp="1" noChangeAspect="1"/>
          </p:cNvPicPr>
          <p:nvPr>
            <p:ph idx="1"/>
          </p:nvPr>
        </p:nvPicPr>
        <p:blipFill>
          <a:blip r:embed="rId2" cstate="print"/>
          <a:srcRect/>
          <a:stretch>
            <a:fillRect/>
          </a:stretch>
        </p:blipFill>
        <p:spPr bwMode="auto">
          <a:xfrm>
            <a:off x="1260334" y="1784350"/>
            <a:ext cx="7080531"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914400"/>
          </a:xfrm>
        </p:spPr>
        <p:txBody>
          <a:bodyPr/>
          <a:lstStyle/>
          <a:p>
            <a:r>
              <a:rPr lang="en-US" dirty="0" smtClean="0"/>
              <a:t>V. Forgetting</a:t>
            </a:r>
            <a:endParaRPr lang="en-US" dirty="0"/>
          </a:p>
        </p:txBody>
      </p:sp>
      <p:sp>
        <p:nvSpPr>
          <p:cNvPr id="3" name="Content Placeholder 2"/>
          <p:cNvSpPr>
            <a:spLocks noGrp="1"/>
          </p:cNvSpPr>
          <p:nvPr>
            <p:ph idx="1"/>
          </p:nvPr>
        </p:nvSpPr>
        <p:spPr>
          <a:xfrm>
            <a:off x="609600" y="1143000"/>
            <a:ext cx="7772400" cy="4572000"/>
          </a:xfrm>
        </p:spPr>
        <p:txBody>
          <a:bodyPr>
            <a:normAutofit lnSpcReduction="10000"/>
          </a:bodyPr>
          <a:lstStyle/>
          <a:p>
            <a:r>
              <a:rPr lang="en-US" dirty="0" smtClean="0"/>
              <a:t>Retrieval failure</a:t>
            </a:r>
          </a:p>
          <a:p>
            <a:pPr lvl="1"/>
            <a:r>
              <a:rPr lang="en-US" dirty="0" smtClean="0"/>
              <a:t>Interference</a:t>
            </a:r>
          </a:p>
          <a:p>
            <a:pPr lvl="2"/>
            <a:r>
              <a:rPr lang="en-US" u="sng" dirty="0" smtClean="0"/>
              <a:t>Proactive interference </a:t>
            </a:r>
            <a:r>
              <a:rPr lang="en-US" dirty="0" smtClean="0"/>
              <a:t>– Process by which old memories prevent the retrieval of new ones.</a:t>
            </a:r>
          </a:p>
          <a:p>
            <a:pPr lvl="2"/>
            <a:r>
              <a:rPr lang="en-US" u="sng" dirty="0" smtClean="0"/>
              <a:t>Retroactive interference </a:t>
            </a:r>
            <a:r>
              <a:rPr lang="en-US" dirty="0" smtClean="0"/>
              <a:t>– Process by which new memories prevent the retrieval of old ones.</a:t>
            </a:r>
          </a:p>
          <a:p>
            <a:pPr lvl="1"/>
            <a:r>
              <a:rPr lang="en-US" dirty="0" smtClean="0"/>
              <a:t>Motivated forgetting</a:t>
            </a:r>
          </a:p>
          <a:p>
            <a:pPr lvl="2"/>
            <a:r>
              <a:rPr lang="en-US" u="sng" dirty="0" smtClean="0"/>
              <a:t>Repression</a:t>
            </a:r>
            <a:r>
              <a:rPr lang="en-US" dirty="0" smtClean="0"/>
              <a:t> – In psychoanalytic theory, a basic defense mechanism that banishes anxiety from the consciousness</a:t>
            </a:r>
          </a:p>
          <a:p>
            <a:pPr lvl="2"/>
            <a:r>
              <a:rPr lang="en-US" dirty="0" smtClean="0"/>
              <a:t>May be retrieved by a later cue or therapy</a:t>
            </a:r>
          </a:p>
        </p:txBody>
      </p:sp>
      <p:pic>
        <p:nvPicPr>
          <p:cNvPr id="4" name="Picture 3" descr="Freud mod 19.jpg"/>
          <p:cNvPicPr>
            <a:picLocks noChangeAspect="1"/>
          </p:cNvPicPr>
          <p:nvPr/>
        </p:nvPicPr>
        <p:blipFill>
          <a:blip r:embed="rId2" cstate="print"/>
          <a:srcRect/>
          <a:stretch>
            <a:fillRect/>
          </a:stretch>
        </p:blipFill>
        <p:spPr bwMode="auto">
          <a:xfrm>
            <a:off x="6553200" y="5385399"/>
            <a:ext cx="2590800" cy="14726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to="" calcmode="lin" valueType="num">
                                      <p:cBhvr>
                                        <p:cTn id="32" dur="1" fill="hold"/>
                                        <p:tgtEl>
                                          <p:spTgt spid="4"/>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914400"/>
          </a:xfrm>
        </p:spPr>
        <p:txBody>
          <a:bodyPr/>
          <a:lstStyle/>
          <a:p>
            <a:r>
              <a:rPr lang="en-US" dirty="0" smtClean="0"/>
              <a:t>VI. Memory Construction</a:t>
            </a:r>
            <a:endParaRPr lang="en-US" dirty="0"/>
          </a:p>
        </p:txBody>
      </p:sp>
      <p:sp>
        <p:nvSpPr>
          <p:cNvPr id="3" name="Content Placeholder 2"/>
          <p:cNvSpPr>
            <a:spLocks noGrp="1"/>
          </p:cNvSpPr>
          <p:nvPr>
            <p:ph idx="1"/>
          </p:nvPr>
        </p:nvSpPr>
        <p:spPr>
          <a:xfrm>
            <a:off x="914400" y="1295400"/>
            <a:ext cx="7772400" cy="5060160"/>
          </a:xfrm>
        </p:spPr>
        <p:txBody>
          <a:bodyPr/>
          <a:lstStyle/>
          <a:p>
            <a:r>
              <a:rPr lang="en-US" u="sng" dirty="0" smtClean="0"/>
              <a:t>Misinformation effect </a:t>
            </a:r>
            <a:r>
              <a:rPr lang="en-US" dirty="0" smtClean="0"/>
              <a:t>– After exposure to subtle misinformation, many people </a:t>
            </a:r>
            <a:r>
              <a:rPr lang="en-US" dirty="0" err="1" smtClean="0"/>
              <a:t>mis</a:t>
            </a:r>
            <a:r>
              <a:rPr lang="en-US" dirty="0" smtClean="0"/>
              <a:t>-remember. (</a:t>
            </a:r>
            <a:r>
              <a:rPr lang="en-US" dirty="0" smtClean="0">
                <a:hlinkClick r:id="rId2"/>
              </a:rPr>
              <a:t>The bunny effect</a:t>
            </a:r>
            <a:r>
              <a:rPr lang="en-US" dirty="0" smtClean="0"/>
              <a:t>)</a:t>
            </a:r>
          </a:p>
          <a:p>
            <a:pPr lvl="1"/>
            <a:r>
              <a:rPr lang="en-US" dirty="0" smtClean="0"/>
              <a:t>We fill in memory gaps with plausible guesses and assumptions.</a:t>
            </a:r>
          </a:p>
          <a:p>
            <a:pPr lvl="1"/>
            <a:r>
              <a:rPr lang="en-US" dirty="0" smtClean="0"/>
              <a:t>Given time, the minds search for a fact may create fiction.</a:t>
            </a:r>
          </a:p>
          <a:p>
            <a:pPr lvl="1"/>
            <a:r>
              <a:rPr lang="en-US" u="sng" dirty="0" smtClean="0"/>
              <a:t>Source amnesia </a:t>
            </a:r>
            <a:r>
              <a:rPr lang="en-US" dirty="0" smtClean="0"/>
              <a:t>– Attributing to the wrong source an event that we have experienced, hear about, read about or imagined.  (Source of many false memories.)</a:t>
            </a:r>
          </a:p>
          <a:p>
            <a:pPr lvl="1"/>
            <a:endParaRPr lang="en-US" dirty="0"/>
          </a:p>
        </p:txBody>
      </p:sp>
      <p:pic>
        <p:nvPicPr>
          <p:cNvPr id="4" name="Picture 3" descr="memory puzzle mod 19.jpg"/>
          <p:cNvPicPr>
            <a:picLocks noChangeAspect="1"/>
          </p:cNvPicPr>
          <p:nvPr/>
        </p:nvPicPr>
        <p:blipFill>
          <a:blip r:embed="rId3" cstate="print"/>
          <a:srcRect/>
          <a:stretch>
            <a:fillRect/>
          </a:stretch>
        </p:blipFill>
        <p:spPr bwMode="auto">
          <a:xfrm>
            <a:off x="7158349" y="0"/>
            <a:ext cx="1985651"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Memory Construction</a:t>
            </a:r>
            <a:endParaRPr lang="en-US" dirty="0"/>
          </a:p>
        </p:txBody>
      </p:sp>
      <p:sp>
        <p:nvSpPr>
          <p:cNvPr id="3" name="Content Placeholder 2"/>
          <p:cNvSpPr>
            <a:spLocks noGrp="1"/>
          </p:cNvSpPr>
          <p:nvPr>
            <p:ph idx="1"/>
          </p:nvPr>
        </p:nvSpPr>
        <p:spPr/>
        <p:txBody>
          <a:bodyPr/>
          <a:lstStyle/>
          <a:p>
            <a:r>
              <a:rPr lang="en-US" dirty="0" smtClean="0"/>
              <a:t>Children’s eyewitness recall</a:t>
            </a:r>
          </a:p>
          <a:p>
            <a:pPr lvl="1"/>
            <a:r>
              <a:rPr lang="en-US" dirty="0" smtClean="0"/>
              <a:t>Children are highly suggestible</a:t>
            </a:r>
          </a:p>
          <a:p>
            <a:pPr lvl="1" fontAlgn="auto">
              <a:spcAft>
                <a:spcPts val="0"/>
              </a:spcAft>
              <a:buFont typeface="Wingdings 2"/>
              <a:buChar char=""/>
              <a:defRPr/>
            </a:pPr>
            <a:r>
              <a:rPr lang="en-US" dirty="0" smtClean="0"/>
              <a:t>Ways to minimize false memories in kids</a:t>
            </a:r>
          </a:p>
          <a:p>
            <a:pPr lvl="2">
              <a:buFont typeface="Wingdings 2"/>
              <a:buChar char=""/>
              <a:defRPr/>
            </a:pPr>
            <a:r>
              <a:rPr lang="en-US" dirty="0" smtClean="0"/>
              <a:t>Use words the kids understand.</a:t>
            </a:r>
          </a:p>
          <a:p>
            <a:pPr lvl="2">
              <a:buFont typeface="Wingdings 2"/>
              <a:buChar char=""/>
              <a:defRPr/>
            </a:pPr>
            <a:r>
              <a:rPr lang="en-US" dirty="0" smtClean="0"/>
              <a:t>Interviewer has had no contact with the child before questioning.</a:t>
            </a:r>
          </a:p>
          <a:p>
            <a:pPr lvl="2">
              <a:buFont typeface="Wingdings 2"/>
              <a:buChar char=""/>
              <a:defRPr/>
            </a:pPr>
            <a:r>
              <a:rPr lang="en-US" dirty="0" smtClean="0"/>
              <a:t>Uses neutral language (does not ask leading or suggesting questions</a:t>
            </a:r>
            <a:r>
              <a:rPr lang="en-US" dirty="0" smtClean="0"/>
              <a:t>.)</a:t>
            </a:r>
            <a:endParaRPr lang="en-US" dirty="0" smtClean="0"/>
          </a:p>
          <a:p>
            <a:pPr lvl="2">
              <a:buFont typeface="Wingdings 2"/>
              <a:buChar char=""/>
              <a:defRPr/>
            </a:pPr>
            <a:r>
              <a:rPr lang="en-US" dirty="0" smtClean="0"/>
              <a:t>Do not use an anatomically correct doll.</a:t>
            </a:r>
            <a:endParaRPr lang="en-US" dirty="0" smtClean="0"/>
          </a:p>
          <a:p>
            <a:pPr lvl="1" fontAlgn="auto">
              <a:spcAft>
                <a:spcPts val="0"/>
              </a:spcAft>
              <a:buFont typeface="Wingdings 2"/>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The Phenomenon of Memory</a:t>
            </a:r>
            <a:endParaRPr lang="en-US" dirty="0"/>
          </a:p>
        </p:txBody>
      </p:sp>
      <p:sp>
        <p:nvSpPr>
          <p:cNvPr id="3" name="Content Placeholder 2"/>
          <p:cNvSpPr>
            <a:spLocks noGrp="1"/>
          </p:cNvSpPr>
          <p:nvPr>
            <p:ph idx="1"/>
          </p:nvPr>
        </p:nvSpPr>
        <p:spPr/>
        <p:txBody>
          <a:bodyPr/>
          <a:lstStyle/>
          <a:p>
            <a:r>
              <a:rPr lang="en-US" u="sng" dirty="0" smtClean="0"/>
              <a:t>Memory</a:t>
            </a:r>
            <a:r>
              <a:rPr lang="en-US" dirty="0" smtClean="0"/>
              <a:t> – Human capacity to register, retain and remember information.</a:t>
            </a:r>
          </a:p>
          <a:p>
            <a:endParaRPr lang="en-US" dirty="0" smtClean="0"/>
          </a:p>
          <a:p>
            <a:r>
              <a:rPr lang="en-US" dirty="0" smtClean="0"/>
              <a:t>Information processing model of memory</a:t>
            </a:r>
          </a:p>
          <a:p>
            <a:pPr lvl="1"/>
            <a:r>
              <a:rPr lang="en-US" u="sng" dirty="0" smtClean="0"/>
              <a:t>Encoding</a:t>
            </a:r>
            <a:r>
              <a:rPr lang="en-US" dirty="0" smtClean="0"/>
              <a:t> – Getting information into our brain</a:t>
            </a:r>
          </a:p>
          <a:p>
            <a:pPr lvl="1"/>
            <a:r>
              <a:rPr lang="en-US" u="sng" dirty="0" smtClean="0"/>
              <a:t>Storage</a:t>
            </a:r>
            <a:r>
              <a:rPr lang="en-US" dirty="0" smtClean="0"/>
              <a:t> – Retain information</a:t>
            </a:r>
          </a:p>
          <a:p>
            <a:pPr lvl="1"/>
            <a:r>
              <a:rPr lang="en-US" u="sng" dirty="0" smtClean="0"/>
              <a:t>Retrieval</a:t>
            </a:r>
            <a:r>
              <a:rPr lang="en-US" dirty="0" smtClean="0"/>
              <a:t> – Get information out of our brain</a:t>
            </a:r>
          </a:p>
          <a:p>
            <a:pPr lvl="1"/>
            <a:r>
              <a:rPr lang="en-US" dirty="0" smtClean="0"/>
              <a:t>Who is </a:t>
            </a:r>
            <a:r>
              <a:rPr lang="en-US" dirty="0" smtClean="0">
                <a:hlinkClick r:id="rId2"/>
              </a:rPr>
              <a:t>Clive Wearing</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Memory Construction</a:t>
            </a:r>
            <a:endParaRPr lang="en-US" dirty="0"/>
          </a:p>
        </p:txBody>
      </p:sp>
      <p:sp>
        <p:nvSpPr>
          <p:cNvPr id="3" name="Content Placeholder 2"/>
          <p:cNvSpPr>
            <a:spLocks noGrp="1"/>
          </p:cNvSpPr>
          <p:nvPr>
            <p:ph idx="1"/>
          </p:nvPr>
        </p:nvSpPr>
        <p:spPr/>
        <p:txBody>
          <a:bodyPr/>
          <a:lstStyle/>
          <a:p>
            <a:r>
              <a:rPr lang="en-US" dirty="0" smtClean="0"/>
              <a:t>Memories of abuse</a:t>
            </a:r>
          </a:p>
          <a:p>
            <a:pPr lvl="1"/>
            <a:r>
              <a:rPr lang="en-US" dirty="0" smtClean="0"/>
              <a:t>Traumatic events are sometimes forgotten</a:t>
            </a:r>
          </a:p>
          <a:p>
            <a:pPr lvl="1"/>
            <a:r>
              <a:rPr lang="en-US" dirty="0" smtClean="0"/>
              <a:t>Theory – Memories are vivid for life threatening traumas (Ex: hurricanes, car accidents) but dulled or blocked for traumas involving betrayal.</a:t>
            </a:r>
          </a:p>
          <a:p>
            <a:pPr lvl="1"/>
            <a:r>
              <a:rPr lang="en-US" dirty="0" smtClean="0"/>
              <a:t>Be cautious and avoid jumping to conclusions about retrieved memories.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The Phenomenon of Memory</a:t>
            </a:r>
            <a:endParaRPr lang="en-US" dirty="0"/>
          </a:p>
        </p:txBody>
      </p:sp>
      <p:sp>
        <p:nvSpPr>
          <p:cNvPr id="3" name="Content Placeholder 2"/>
          <p:cNvSpPr>
            <a:spLocks noGrp="1"/>
          </p:cNvSpPr>
          <p:nvPr>
            <p:ph idx="1"/>
          </p:nvPr>
        </p:nvSpPr>
        <p:spPr/>
        <p:txBody>
          <a:bodyPr/>
          <a:lstStyle/>
          <a:p>
            <a:r>
              <a:rPr lang="en-US" dirty="0" smtClean="0"/>
              <a:t>Atkinson and </a:t>
            </a:r>
            <a:r>
              <a:rPr lang="en-US" dirty="0" err="1" smtClean="0"/>
              <a:t>Shiffrin’s</a:t>
            </a:r>
            <a:r>
              <a:rPr lang="en-US" dirty="0" smtClean="0"/>
              <a:t> model of memory</a:t>
            </a:r>
          </a:p>
          <a:p>
            <a:pPr lvl="1"/>
            <a:r>
              <a:rPr lang="en-US" u="sng" dirty="0" smtClean="0"/>
              <a:t>Sensory Memory</a:t>
            </a:r>
            <a:r>
              <a:rPr lang="en-US" dirty="0" smtClean="0"/>
              <a:t> – Memory system that holds external events from the senses up to a few seconds.</a:t>
            </a:r>
          </a:p>
          <a:p>
            <a:pPr lvl="1"/>
            <a:r>
              <a:rPr lang="en-US" u="sng" dirty="0" smtClean="0"/>
              <a:t>Short-Term Memory</a:t>
            </a:r>
            <a:r>
              <a:rPr lang="en-US" dirty="0" smtClean="0"/>
              <a:t> – Working memory; 20 seconds before forgotten; Capacity of 7±2 items.</a:t>
            </a:r>
          </a:p>
          <a:p>
            <a:pPr lvl="1"/>
            <a:r>
              <a:rPr lang="en-US" u="sng" dirty="0" smtClean="0"/>
              <a:t>Long-Term Memory </a:t>
            </a:r>
            <a:r>
              <a:rPr lang="en-US" dirty="0" smtClean="0"/>
              <a:t>– Relatively permanent storage with unlimited capacity.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Encoding</a:t>
            </a:r>
            <a:endParaRPr lang="en-US" dirty="0"/>
          </a:p>
        </p:txBody>
      </p:sp>
      <p:sp>
        <p:nvSpPr>
          <p:cNvPr id="3" name="Content Placeholder 2"/>
          <p:cNvSpPr>
            <a:spLocks noGrp="1"/>
          </p:cNvSpPr>
          <p:nvPr>
            <p:ph idx="1"/>
          </p:nvPr>
        </p:nvSpPr>
        <p:spPr/>
        <p:txBody>
          <a:bodyPr>
            <a:normAutofit/>
          </a:bodyPr>
          <a:lstStyle/>
          <a:p>
            <a:r>
              <a:rPr lang="en-US" dirty="0" smtClean="0"/>
              <a:t>How we encode</a:t>
            </a:r>
          </a:p>
          <a:p>
            <a:pPr lvl="1"/>
            <a:r>
              <a:rPr lang="en-US" u="sng" dirty="0" smtClean="0"/>
              <a:t>Automatic processing </a:t>
            </a:r>
            <a:r>
              <a:rPr lang="en-US" dirty="0" smtClean="0"/>
              <a:t>– Unconscious encoding of information about space, time and frequency that occurs without interfering with our thinking about other things.</a:t>
            </a:r>
          </a:p>
          <a:p>
            <a:pPr lvl="1"/>
            <a:r>
              <a:rPr lang="en-US" u="sng" dirty="0" smtClean="0"/>
              <a:t>Effortful processing </a:t>
            </a:r>
            <a:r>
              <a:rPr lang="en-US" dirty="0" smtClean="0"/>
              <a:t>– Encoding that requires attention and conscious effort.</a:t>
            </a:r>
          </a:p>
          <a:p>
            <a:pPr lvl="2"/>
            <a:r>
              <a:rPr lang="en-US" u="sng" dirty="0" smtClean="0"/>
              <a:t>Rehearsal</a:t>
            </a:r>
            <a:r>
              <a:rPr lang="en-US" dirty="0" smtClean="0"/>
              <a:t> – Conscious repetition of information.</a:t>
            </a:r>
          </a:p>
          <a:p>
            <a:pPr lvl="2"/>
            <a:r>
              <a:rPr lang="en-US" u="sng" dirty="0" smtClean="0"/>
              <a:t>Spacing effect </a:t>
            </a:r>
            <a:r>
              <a:rPr lang="en-US" dirty="0" smtClean="0"/>
              <a:t>– We retain information better when rehearsal is spread over time.</a:t>
            </a:r>
          </a:p>
          <a:p>
            <a:pPr lvl="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Encoding</a:t>
            </a:r>
            <a:endParaRPr lang="en-US" dirty="0"/>
          </a:p>
        </p:txBody>
      </p:sp>
      <p:sp>
        <p:nvSpPr>
          <p:cNvPr id="3" name="Content Placeholder 2"/>
          <p:cNvSpPr>
            <a:spLocks noGrp="1"/>
          </p:cNvSpPr>
          <p:nvPr>
            <p:ph idx="1"/>
          </p:nvPr>
        </p:nvSpPr>
        <p:spPr/>
        <p:txBody>
          <a:bodyPr/>
          <a:lstStyle/>
          <a:p>
            <a:r>
              <a:rPr lang="en-US" dirty="0" smtClean="0"/>
              <a:t>How we encode</a:t>
            </a:r>
          </a:p>
          <a:p>
            <a:pPr lvl="1"/>
            <a:r>
              <a:rPr lang="en-US" dirty="0" smtClean="0"/>
              <a:t>Effortful processing</a:t>
            </a:r>
          </a:p>
          <a:p>
            <a:pPr lvl="2"/>
            <a:r>
              <a:rPr lang="en-US" dirty="0" smtClean="0"/>
              <a:t>(You will have five minutes to write down the names of as many presidents as you can remember.  Distinguish presidents with identical last names by including the initials of their first and, if necessary, middle names.  )</a:t>
            </a:r>
          </a:p>
          <a:p>
            <a:pPr lvl="2"/>
            <a:r>
              <a:rPr lang="en-US" u="sng" dirty="0" smtClean="0"/>
              <a:t>Serial position effect </a:t>
            </a:r>
            <a:r>
              <a:rPr lang="en-US" dirty="0" smtClean="0"/>
              <a:t>– Better recall for information that comes at the beginning (Primacy effect) and at the end of a list of words (</a:t>
            </a:r>
            <a:r>
              <a:rPr lang="en-US" dirty="0" err="1" smtClean="0"/>
              <a:t>Recency</a:t>
            </a:r>
            <a:r>
              <a:rPr lang="en-US" dirty="0" smtClean="0"/>
              <a:t> effect).</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Encoding</a:t>
            </a:r>
            <a:endParaRPr lang="en-US" dirty="0"/>
          </a:p>
        </p:txBody>
      </p:sp>
      <p:sp>
        <p:nvSpPr>
          <p:cNvPr id="3" name="Content Placeholder 2"/>
          <p:cNvSpPr>
            <a:spLocks noGrp="1"/>
          </p:cNvSpPr>
          <p:nvPr>
            <p:ph idx="1"/>
          </p:nvPr>
        </p:nvSpPr>
        <p:spPr/>
        <p:txBody>
          <a:bodyPr/>
          <a:lstStyle/>
          <a:p>
            <a:r>
              <a:rPr lang="en-US" dirty="0" smtClean="0"/>
              <a:t>Encoding meaning</a:t>
            </a:r>
          </a:p>
          <a:p>
            <a:pPr lvl="1"/>
            <a:r>
              <a:rPr lang="en-US" dirty="0" smtClean="0"/>
              <a:t>Semantic encoding – Encoding of meaning</a:t>
            </a:r>
          </a:p>
          <a:p>
            <a:pPr lvl="1"/>
            <a:r>
              <a:rPr lang="en-US" dirty="0" smtClean="0"/>
              <a:t>Acoustic encoding – Encoding of sound</a:t>
            </a:r>
          </a:p>
          <a:p>
            <a:pPr lvl="1"/>
            <a:r>
              <a:rPr lang="en-US" dirty="0" smtClean="0"/>
              <a:t>Visual encoding – Encoding of picture images</a:t>
            </a:r>
          </a:p>
          <a:p>
            <a:pPr lvl="1"/>
            <a:r>
              <a:rPr lang="en-US" dirty="0" smtClean="0"/>
              <a:t>Semantic encoding is best for memory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Encoding</a:t>
            </a:r>
            <a:endParaRPr lang="en-US" dirty="0"/>
          </a:p>
        </p:txBody>
      </p:sp>
      <p:sp>
        <p:nvSpPr>
          <p:cNvPr id="3" name="Content Placeholder 2"/>
          <p:cNvSpPr>
            <a:spLocks noGrp="1"/>
          </p:cNvSpPr>
          <p:nvPr>
            <p:ph idx="1"/>
          </p:nvPr>
        </p:nvSpPr>
        <p:spPr>
          <a:xfrm>
            <a:off x="914400" y="1783560"/>
            <a:ext cx="2819400" cy="4572000"/>
          </a:xfrm>
        </p:spPr>
        <p:txBody>
          <a:bodyPr>
            <a:normAutofit fontScale="92500" lnSpcReduction="20000"/>
          </a:bodyPr>
          <a:lstStyle/>
          <a:p>
            <a:r>
              <a:rPr lang="en-US" dirty="0" smtClean="0"/>
              <a:t>Encoding Imagery</a:t>
            </a:r>
          </a:p>
          <a:p>
            <a:pPr lvl="1"/>
            <a:r>
              <a:rPr lang="en-US" dirty="0" smtClean="0"/>
              <a:t>Powerful aid to memory</a:t>
            </a:r>
          </a:p>
          <a:p>
            <a:pPr lvl="1"/>
            <a:r>
              <a:rPr lang="en-US" u="sng" dirty="0" smtClean="0"/>
              <a:t>Mnemonic devices</a:t>
            </a:r>
            <a:r>
              <a:rPr lang="en-US" dirty="0" smtClean="0"/>
              <a:t> – Memory tricks to make information easier to remember. (Ex: Method of Loci, Peg-word system, etc)</a:t>
            </a:r>
          </a:p>
        </p:txBody>
      </p:sp>
      <p:pic>
        <p:nvPicPr>
          <p:cNvPr id="4" name="Picture 3" descr="peg words mod 18.jpg"/>
          <p:cNvPicPr>
            <a:picLocks noChangeAspect="1"/>
          </p:cNvPicPr>
          <p:nvPr/>
        </p:nvPicPr>
        <p:blipFill>
          <a:blip r:embed="rId2" cstate="print"/>
          <a:srcRect/>
          <a:stretch>
            <a:fillRect/>
          </a:stretch>
        </p:blipFill>
        <p:spPr bwMode="auto">
          <a:xfrm>
            <a:off x="4191000" y="2057400"/>
            <a:ext cx="4572000" cy="3651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to="" calcmode="lin" valueType="num">
                                      <p:cBhvr>
                                        <p:cTn id="2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Encoding</a:t>
            </a:r>
            <a:endParaRPr lang="en-US" dirty="0"/>
          </a:p>
        </p:txBody>
      </p:sp>
      <p:sp>
        <p:nvSpPr>
          <p:cNvPr id="3" name="Content Placeholder 2"/>
          <p:cNvSpPr>
            <a:spLocks noGrp="1"/>
          </p:cNvSpPr>
          <p:nvPr>
            <p:ph idx="1"/>
          </p:nvPr>
        </p:nvSpPr>
        <p:spPr>
          <a:xfrm>
            <a:off x="914400" y="1524000"/>
            <a:ext cx="7772400" cy="4831560"/>
          </a:xfrm>
        </p:spPr>
        <p:txBody>
          <a:bodyPr>
            <a:normAutofit fontScale="92500" lnSpcReduction="20000"/>
          </a:bodyPr>
          <a:lstStyle/>
          <a:p>
            <a:r>
              <a:rPr lang="en-US" dirty="0" smtClean="0"/>
              <a:t>Organizing information for encoding.</a:t>
            </a:r>
          </a:p>
          <a:p>
            <a:r>
              <a:rPr lang="en-US" dirty="0" smtClean="0"/>
              <a:t>You have 10 seconds to remember the following:</a:t>
            </a:r>
          </a:p>
          <a:p>
            <a:pPr lvl="1"/>
            <a:r>
              <a:rPr lang="en-US" dirty="0" smtClean="0"/>
              <a:t>KLCISNE  NVESE  YNA  NI  CSTTIH  TNDO</a:t>
            </a:r>
          </a:p>
          <a:p>
            <a:pPr lvl="1"/>
            <a:r>
              <a:rPr lang="en-US" dirty="0" smtClean="0"/>
              <a:t>How many do you remember?</a:t>
            </a:r>
          </a:p>
          <a:p>
            <a:pPr lvl="1"/>
            <a:r>
              <a:rPr lang="en-US" dirty="0" smtClean="0"/>
              <a:t>NICKLES SEVEN ANY IN STITCH DON’T</a:t>
            </a:r>
          </a:p>
          <a:p>
            <a:pPr lvl="1"/>
            <a:r>
              <a:rPr lang="en-US" dirty="0" smtClean="0"/>
              <a:t>How many do you remember?</a:t>
            </a:r>
          </a:p>
          <a:p>
            <a:r>
              <a:rPr lang="en-US" u="sng" dirty="0" smtClean="0"/>
              <a:t>Chunking</a:t>
            </a:r>
            <a:r>
              <a:rPr lang="en-US" dirty="0" smtClean="0"/>
              <a:t> – Organizing information into meaningful units that are easier to remember. </a:t>
            </a:r>
          </a:p>
          <a:p>
            <a:pPr lvl="1"/>
            <a:r>
              <a:rPr lang="en-US" dirty="0" smtClean="0"/>
              <a:t>Examples: SSN, phone numbers, driver’s license </a:t>
            </a:r>
          </a:p>
          <a:p>
            <a:r>
              <a:rPr lang="en-US" dirty="0" smtClean="0"/>
              <a:t>We remember information better when we can organize it into personally meaningful arrangements.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nodeType="clickEffect">
                                  <p:stCondLst>
                                    <p:cond delay="0"/>
                                  </p:stCondLst>
                                  <p:childTnLst>
                                    <p:anim calcmode="lin" valueType="num">
                                      <p:cBhvr additive="base">
                                        <p:cTn id="21"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p:tgtEl>
                                          <p:spTgt spid="3">
                                            <p:txEl>
                                              <p:pRg st="2" end="2"/>
                                            </p:txEl>
                                          </p:spTgt>
                                        </p:tgtEl>
                                        <p:attrNameLst>
                                          <p:attrName>ppt_y</p:attrName>
                                        </p:attrNameLst>
                                      </p:cBhvr>
                                      <p:tavLst>
                                        <p:tav tm="0">
                                          <p:val>
                                            <p:strVal val="ppt_y"/>
                                          </p:val>
                                        </p:tav>
                                        <p:tav tm="100000">
                                          <p:val>
                                            <p:strVal val="1+ppt_h/2"/>
                                          </p:val>
                                        </p:tav>
                                      </p:tavLst>
                                    </p:anim>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to="" calcmode="lin" valueType="num">
                                      <p:cBhvr>
                                        <p:cTn id="39" dur="1" fill="hold"/>
                                        <p:tgtEl>
                                          <p:spTgt spid="3">
                                            <p:txEl>
                                              <p:pRg st="4" end="4"/>
                                            </p:txEl>
                                          </p:spTgt>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nodeType="clickEffect">
                                  <p:stCondLst>
                                    <p:cond delay="0"/>
                                  </p:stCondLst>
                                  <p:childTnLst>
                                    <p:anim calcmode="lin" valueType="num">
                                      <p:cBhvr additive="base">
                                        <p:cTn id="43"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p:tgtEl>
                                          <p:spTgt spid="3">
                                            <p:txEl>
                                              <p:pRg st="4" end="4"/>
                                            </p:txEl>
                                          </p:spTgt>
                                        </p:tgtEl>
                                        <p:attrNameLst>
                                          <p:attrName>ppt_y</p:attrName>
                                        </p:attrNameLst>
                                      </p:cBhvr>
                                      <p:tavLst>
                                        <p:tav tm="0">
                                          <p:val>
                                            <p:strVal val="ppt_y"/>
                                          </p:val>
                                        </p:tav>
                                        <p:tav tm="100000">
                                          <p:val>
                                            <p:strVal val="1+ppt_h/2"/>
                                          </p:val>
                                        </p:tav>
                                      </p:tavLst>
                                    </p:anim>
                                    <p:set>
                                      <p:cBhvr>
                                        <p:cTn id="45"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4"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to="" calcmode="lin" valueType="num">
                                      <p:cBhvr>
                                        <p:cTn id="50" dur="1" fill="hold"/>
                                        <p:tgtEl>
                                          <p:spTgt spid="3">
                                            <p:txEl>
                                              <p:pRg st="5" end="5"/>
                                            </p:txEl>
                                          </p:spTgt>
                                        </p:tgtEl>
                                        <p:attrNameLst>
                                          <p:attrName/>
                                        </p:attrNameLst>
                                      </p:cBhvr>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to="" calcmode="lin" valueType="num">
                                      <p:cBhvr>
                                        <p:cTn id="61" dur="1" fill="hold"/>
                                        <p:tgtEl>
                                          <p:spTgt spid="3">
                                            <p:txEl>
                                              <p:pRg st="6" end="6"/>
                                            </p:txEl>
                                          </p:spTgt>
                                        </p:tgtEl>
                                        <p:attrNameLst>
                                          <p:attrName/>
                                        </p:attrNameLst>
                                      </p:cBhvr>
                                    </p:anim>
                                  </p:childTnLst>
                                </p:cTn>
                              </p:par>
                            </p:childTnLst>
                          </p:cTn>
                        </p:par>
                      </p:childTnLst>
                    </p:cTn>
                  </p:par>
                  <p:par>
                    <p:cTn id="62" fill="hold">
                      <p:stCondLst>
                        <p:cond delay="indefinite"/>
                      </p:stCondLst>
                      <p:childTnLst>
                        <p:par>
                          <p:cTn id="63" fill="hold">
                            <p:stCondLst>
                              <p:cond delay="0"/>
                            </p:stCondLst>
                            <p:childTnLst>
                              <p:par>
                                <p:cTn id="64" presetID="24" presetClass="entr" presetSubtype="0" fill="hold"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 to="" calcmode="lin" valueType="num">
                                      <p:cBhvr>
                                        <p:cTn id="66" dur="1" fill="hold"/>
                                        <p:tgtEl>
                                          <p:spTgt spid="3">
                                            <p:txEl>
                                              <p:pRg st="7" end="7"/>
                                            </p:txEl>
                                          </p:spTgt>
                                        </p:tgtEl>
                                        <p:attrNameLst>
                                          <p:attrName/>
                                        </p:attrNameLst>
                                      </p:cBhvr>
                                    </p:anim>
                                  </p:childTnLst>
                                </p:cTn>
                              </p:par>
                            </p:childTnLst>
                          </p:cTn>
                        </p:par>
                      </p:childTnLst>
                    </p:cTn>
                  </p:par>
                  <p:par>
                    <p:cTn id="67" fill="hold">
                      <p:stCondLst>
                        <p:cond delay="indefinite"/>
                      </p:stCondLst>
                      <p:childTnLst>
                        <p:par>
                          <p:cTn id="68" fill="hold">
                            <p:stCondLst>
                              <p:cond delay="0"/>
                            </p:stCondLst>
                            <p:childTnLst>
                              <p:par>
                                <p:cTn id="69" presetID="24" presetClass="entr" presetSubtype="0"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to="" calcmode="lin" valueType="num">
                                      <p:cBhvr>
                                        <p:cTn id="71"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2064"/>
            <a:ext cx="8382000" cy="914400"/>
          </a:xfrm>
        </p:spPr>
        <p:txBody>
          <a:bodyPr/>
          <a:lstStyle/>
          <a:p>
            <a:r>
              <a:rPr lang="en-US" sz="3200" dirty="0" smtClean="0"/>
              <a:t>III. Storage – Retaining Information</a:t>
            </a:r>
            <a:endParaRPr lang="en-US" sz="3200" dirty="0"/>
          </a:p>
        </p:txBody>
      </p:sp>
      <p:sp>
        <p:nvSpPr>
          <p:cNvPr id="3" name="Content Placeholder 2"/>
          <p:cNvSpPr>
            <a:spLocks noGrp="1"/>
          </p:cNvSpPr>
          <p:nvPr>
            <p:ph idx="1"/>
          </p:nvPr>
        </p:nvSpPr>
        <p:spPr>
          <a:xfrm>
            <a:off x="914400" y="1783560"/>
            <a:ext cx="7696200" cy="4572000"/>
          </a:xfrm>
        </p:spPr>
        <p:txBody>
          <a:bodyPr/>
          <a:lstStyle/>
          <a:p>
            <a:r>
              <a:rPr lang="en-US" dirty="0" smtClean="0"/>
              <a:t>Sensory memory specifics</a:t>
            </a:r>
          </a:p>
          <a:p>
            <a:endParaRPr lang="en-US" dirty="0" smtClean="0"/>
          </a:p>
          <a:p>
            <a:pPr lvl="1"/>
            <a:r>
              <a:rPr lang="en-US" u="sng" dirty="0" smtClean="0"/>
              <a:t>Iconic memory </a:t>
            </a:r>
            <a:r>
              <a:rPr lang="en-US" dirty="0" smtClean="0"/>
              <a:t>– Momentary sensory memory of visual stimuli. (less than ½ a second)</a:t>
            </a:r>
          </a:p>
          <a:p>
            <a:pPr lvl="1"/>
            <a:r>
              <a:rPr lang="en-US" u="sng" dirty="0" smtClean="0"/>
              <a:t>Echoic memory </a:t>
            </a:r>
            <a:r>
              <a:rPr lang="en-US" dirty="0" smtClean="0"/>
              <a:t>– Memory sensory of auditory stimuli. (3-4 seconds)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86</TotalTime>
  <Words>1025</Words>
  <Application>Microsoft Office PowerPoint</Application>
  <PresentationFormat>On-screen Show (4:3)</PresentationFormat>
  <Paragraphs>103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Memory</vt:lpstr>
      <vt:lpstr>I. The Phenomenon of Memory</vt:lpstr>
      <vt:lpstr>I. The Phenomenon of Memory</vt:lpstr>
      <vt:lpstr>II. Encoding</vt:lpstr>
      <vt:lpstr>II. Encoding</vt:lpstr>
      <vt:lpstr>II. Encoding</vt:lpstr>
      <vt:lpstr>II. Encoding</vt:lpstr>
      <vt:lpstr>II. Encoding</vt:lpstr>
      <vt:lpstr>III. Storage – Retaining Information</vt:lpstr>
      <vt:lpstr>III. Storage</vt:lpstr>
      <vt:lpstr>III. Storage</vt:lpstr>
      <vt:lpstr>IV. Retrieval</vt:lpstr>
      <vt:lpstr>IV. Retrieval</vt:lpstr>
      <vt:lpstr>V. Forgetting</vt:lpstr>
      <vt:lpstr>V. Forgetting</vt:lpstr>
      <vt:lpstr>Slide 16</vt:lpstr>
      <vt:lpstr>V. Forgetting</vt:lpstr>
      <vt:lpstr>VI. Memory Construction</vt:lpstr>
      <vt:lpstr>VI. Memory Construction</vt:lpstr>
      <vt:lpstr>VI. Memory Construction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Tina Collins</dc:creator>
  <cp:lastModifiedBy>Tina Collins</cp:lastModifiedBy>
  <cp:revision>13</cp:revision>
  <dcterms:created xsi:type="dcterms:W3CDTF">2011-12-16T17:28:45Z</dcterms:created>
  <dcterms:modified xsi:type="dcterms:W3CDTF">2011-12-19T18:25:51Z</dcterms:modified>
</cp:coreProperties>
</file>